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256" r:id="rId5"/>
    <p:sldId id="261" r:id="rId6"/>
    <p:sldId id="262" r:id="rId7"/>
    <p:sldId id="324" r:id="rId8"/>
    <p:sldId id="341" r:id="rId9"/>
    <p:sldId id="318" r:id="rId10"/>
    <p:sldId id="329" r:id="rId11"/>
    <p:sldId id="333" r:id="rId12"/>
    <p:sldId id="340" r:id="rId13"/>
    <p:sldId id="337" r:id="rId14"/>
    <p:sldId id="344" r:id="rId15"/>
    <p:sldId id="345" r:id="rId16"/>
    <p:sldId id="342" r:id="rId17"/>
    <p:sldId id="320" r:id="rId18"/>
    <p:sldId id="334" r:id="rId19"/>
    <p:sldId id="335" r:id="rId20"/>
    <p:sldId id="287" r:id="rId21"/>
    <p:sldId id="273" r:id="rId22"/>
    <p:sldId id="267" r:id="rId23"/>
    <p:sldId id="268" r:id="rId24"/>
    <p:sldId id="312" r:id="rId25"/>
    <p:sldId id="313" r:id="rId26"/>
    <p:sldId id="296" r:id="rId27"/>
    <p:sldId id="269" r:id="rId28"/>
    <p:sldId id="270" r:id="rId29"/>
    <p:sldId id="298" r:id="rId30"/>
    <p:sldId id="271" r:id="rId31"/>
    <p:sldId id="272" r:id="rId32"/>
  </p:sldIdLst>
  <p:sldSz cx="9144000" cy="6858000" type="screen4x3"/>
  <p:notesSz cx="7010400" cy="92964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E0600"/>
    <a:srgbClr val="E61C0E"/>
    <a:srgbClr val="D00600"/>
    <a:srgbClr val="E75798"/>
    <a:srgbClr val="FC21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979" autoAdjust="0"/>
  </p:normalViewPr>
  <p:slideViewPr>
    <p:cSldViewPr>
      <p:cViewPr varScale="1">
        <p:scale>
          <a:sx n="72" d="100"/>
          <a:sy n="72" d="100"/>
        </p:scale>
        <p:origin x="1326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ea typeface="新細明體" charset="-120"/>
              </a:defRPr>
            </a:lvl1pPr>
          </a:lstStyle>
          <a:p>
            <a:pPr>
              <a:defRPr/>
            </a:pPr>
            <a:fld id="{71BFA950-4D9B-49C1-88BC-71CD835B4ACB}" type="datetimeFigureOut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25F7101-7CBB-40B9-BA2A-FB97EE2A556B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2.png>
</file>

<file path=ppt/media/image13.jpeg>
</file>

<file path=ppt/media/image16.jpeg>
</file>

<file path=ppt/media/image2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ea typeface="新細明體" charset="-120"/>
              </a:defRPr>
            </a:lvl1pPr>
          </a:lstStyle>
          <a:p>
            <a:pPr>
              <a:defRPr/>
            </a:pPr>
            <a:fld id="{6DC33ECA-595C-4C90-93AC-B3C8AC50E9E0}" type="datetimeFigureOut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  <a:endParaRPr lang="zh-TW" alt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4BCC7E6-2CF8-46C3-9098-1DABD60058C4}" type="slidenum">
              <a:rPr lang="zh-TW" altLang="en-US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TW" altLang="en-US"/>
          </a:p>
        </p:txBody>
      </p:sp>
      <p:sp>
        <p:nvSpPr>
          <p:cNvPr id="13316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57066" indent="-291179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64717" indent="-232943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30604" indent="-232943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96491" indent="-232943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62377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3028264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94151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960038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fld id="{1306FE17-8C9C-45FE-A0CC-E1BE1F6A9DB4}" type="datetime1">
              <a:rPr lang="zh-TW" altLang="en-US" smtClean="0"/>
              <a:pPr eaLnBrk="1" hangingPunct="1">
                <a:spcBef>
                  <a:spcPct val="0"/>
                </a:spcBef>
              </a:pPr>
              <a:t>2024/11/17</a:t>
            </a:fld>
            <a:endParaRPr lang="zh-TW" altLang="en-US"/>
          </a:p>
        </p:txBody>
      </p:sp>
      <p:sp>
        <p:nvSpPr>
          <p:cNvPr id="13317" name="Slide Number Placeholder 4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57066" indent="-291179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64717" indent="-232943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30604" indent="-232943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96491" indent="-232943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62377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3028264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94151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960038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fld id="{F067A20B-1C54-437C-B8C8-900806B3B756}" type="slidenum">
              <a:rPr lang="zh-TW" altLang="en-US"/>
              <a:pPr eaLnBrk="1" hangingPunct="1">
                <a:spcBef>
                  <a:spcPct val="0"/>
                </a:spcBef>
              </a:pPr>
              <a:t>0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備忘稿版面配置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41988" name="投影片編號版面配置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57066" indent="-291179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64717" indent="-232943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30604" indent="-232943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96491" indent="-232943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62377" indent="-23294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3028264" indent="-23294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94151" indent="-23294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960038" indent="-23294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fld id="{550F2036-0CFA-4F19-9585-F765E4EEDFDB}" type="slidenum">
              <a:rPr kumimoji="0" lang="zh-TW" altLang="en-US" smtClean="0">
                <a:ea typeface="標楷體" pitchFamily="65" charset="-120"/>
              </a:rPr>
              <a:pPr eaLnBrk="1" hangingPunct="1"/>
              <a:t>2</a:t>
            </a:fld>
            <a:endParaRPr kumimoji="0" lang="zh-TW" altLang="en-US"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86808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22225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12777"/>
            <a:ext cx="7772400" cy="1440160"/>
          </a:xfrm>
        </p:spPr>
        <p:txBody>
          <a:bodyPr>
            <a:normAutofit/>
          </a:bodyPr>
          <a:lstStyle>
            <a:lvl1pPr>
              <a:defRPr sz="4000">
                <a:solidFill>
                  <a:srgbClr val="E61C0E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zh-TW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01008"/>
            <a:ext cx="6400800" cy="576064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 dirty="0"/>
              <a:t>Click to edit Master subtitle style</a:t>
            </a:r>
            <a:endParaRPr lang="zh-TW" alt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7164388" y="6356350"/>
            <a:ext cx="1916112" cy="365125"/>
          </a:xfrm>
        </p:spPr>
        <p:txBody>
          <a:bodyPr/>
          <a:lstStyle>
            <a:lvl1pPr algn="ctr">
              <a:defRPr b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CD423D62-69AB-4776-9D27-A481614011A3}" type="datetime1">
              <a:rPr lang="zh-TW" altLang="en-US"/>
              <a:pPr>
                <a:defRPr/>
              </a:pPr>
              <a:t>2024/11/17</a:t>
            </a:fld>
            <a:endParaRPr lang="zh-TW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64388" y="5949950"/>
            <a:ext cx="1887537" cy="365125"/>
          </a:xfrm>
          <a:prstGeom prst="rect">
            <a:avLst/>
          </a:prstGeo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800" b="1"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zh-TW" altLang="en-US"/>
              <a:t>報告人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D0D0D"/>
                </a:solidFill>
              </a:defRPr>
            </a:lvl1pPr>
          </a:lstStyle>
          <a:p>
            <a:fld id="{44A231B3-5E4C-4D1B-95D4-C7E3DBA05F13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3671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9DDC33-D226-41A8-9FBF-FDBA94F444A2}" type="datetime1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38670BE-EA1A-47B4-A2A3-6C3BD5E6F1C6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3972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AB1025-4FFF-40E2-A260-42D6146E33EA}" type="datetime1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B3ED241-944F-41C1-99C2-C0CEA3245B44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7673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42950" indent="-285750">
              <a:spcBef>
                <a:spcPts val="1000"/>
              </a:spcBef>
              <a:buFont typeface="Arial" pitchFamily="34" charset="0"/>
              <a:buChar char="•"/>
              <a:defRPr/>
            </a:lvl2pPr>
            <a:lvl3pPr>
              <a:spcBef>
                <a:spcPts val="1000"/>
              </a:spcBef>
              <a:defRPr/>
            </a:lvl3pPr>
            <a:lvl4pPr marL="1714500" indent="-342900">
              <a:spcBef>
                <a:spcPts val="1000"/>
              </a:spcBef>
              <a:buFont typeface="Calibri" pitchFamily="34" charset="0"/>
              <a:buChar char="»"/>
              <a:defRPr/>
            </a:lvl4pPr>
            <a:lvl5pPr marL="2057400" indent="-228600">
              <a:spcBef>
                <a:spcPts val="1000"/>
              </a:spcBef>
              <a:buFont typeface="Arial" pitchFamily="34" charset="0"/>
              <a:buChar char="»"/>
              <a:defRPr/>
            </a:lvl5pPr>
          </a:lstStyle>
          <a:p>
            <a:pPr lvl="0"/>
            <a:r>
              <a:rPr lang="en-US" altLang="zh-TW" dirty="0"/>
              <a:t>Click to edit Master text styles</a:t>
            </a:r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680D2-7FDF-4135-982B-42BBCB547B39}" type="datetime1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10B2432-A20E-4E26-94E6-104434F1F062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1120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AD114F-B2F7-49D6-84C2-BEBF7C5739ED}" type="datetime1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D8C9091-334D-4D2D-81D2-8FCC512423D2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1262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Click to edit Master title style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12379-5E08-4DCD-8D58-414798F05313}" type="datetime1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ECFAE55-6585-4179-99E2-ACF000E4A327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9821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0EBB0F-14A2-4190-86A3-9636FD7A888E}" type="datetime1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A4EB1E-05BF-4B7D-BD16-48CA8D78EE43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2946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44DBA1-126E-41A1-A531-A26B3F9257A6}" type="datetime1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A10F7A5-06E4-4075-B789-BD63EF0624B7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244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A334A2-72CE-4E4F-B739-E3603839837D}" type="datetime1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2A3647F-B5CB-4C0D-A009-B847CBF56DA1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1095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EEA13-B897-446A-9E05-35D1B64E177F}" type="datetime1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99009B8-C727-446A-BB14-3FF14188E03E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744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996E2F-0C21-4EB4-8701-E162043E43C4}" type="datetime1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B18E4B5-6C1A-476F-A70A-20E87078FF2A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1150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E6A5CD9D-9D6D-4889-90A9-F8A0134ABA04}" type="datetime1">
              <a:rPr lang="zh-TW" altLang="en-US"/>
              <a:pPr>
                <a:defRPr/>
              </a:pPr>
              <a:t>2024/11/17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35375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kumimoji="0" sz="1200">
                <a:solidFill>
                  <a:srgbClr val="7F7F7F"/>
                </a:solidFill>
              </a:defRPr>
            </a:lvl1pPr>
          </a:lstStyle>
          <a:p>
            <a:fld id="{D419ED81-ED36-436D-8B37-3EE69C921561}" type="slidenum">
              <a:rPr lang="zh-TW" altLang="en-US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rgbClr val="D006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D00600"/>
        </a:buClr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D00600"/>
        </a:buClr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D0060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D00600"/>
        </a:buClr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D00600"/>
        </a:buClr>
        <a:buFont typeface="Arial" panose="020B0604020202020204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 txBox="1">
            <a:spLocks noChangeArrowheads="1"/>
          </p:cNvSpPr>
          <p:nvPr/>
        </p:nvSpPr>
        <p:spPr bwMode="auto">
          <a:xfrm>
            <a:off x="179512" y="1052736"/>
            <a:ext cx="8794335" cy="184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 b="1" kern="1200">
                <a:solidFill>
                  <a:srgbClr val="E61C0E"/>
                </a:solidFill>
                <a:latin typeface="+mn-lt"/>
                <a:ea typeface="+mn-ea"/>
                <a:cs typeface="Arial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D00600"/>
                </a:solidFill>
                <a:latin typeface="Calibri" pitchFamily="34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D00600"/>
                </a:solidFill>
                <a:latin typeface="Calibri" pitchFamily="34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D00600"/>
                </a:solidFill>
                <a:latin typeface="Calibri" pitchFamily="34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D00600"/>
                </a:solidFill>
                <a:latin typeface="Calibri" pitchFamily="34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D00600"/>
                </a:solidFill>
                <a:latin typeface="Calibri" pitchFamily="34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D00600"/>
                </a:solidFill>
                <a:latin typeface="Calibri" pitchFamily="34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D00600"/>
                </a:solidFill>
                <a:latin typeface="Calibri" pitchFamily="34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D00600"/>
                </a:solidFill>
                <a:latin typeface="Calibri" pitchFamily="34" charset="0"/>
                <a:ea typeface="新細明體" charset="-120"/>
              </a:defRPr>
            </a:lvl9pPr>
          </a:lstStyle>
          <a:p>
            <a:pPr>
              <a:defRPr/>
            </a:pPr>
            <a:r>
              <a:rPr lang="en-US" altLang="zh-TW" sz="28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20241116 F22 RUN S07 STEP.5 MFC-01 ALARM issue</a:t>
            </a:r>
            <a:endParaRPr lang="zh-TW" altLang="zh-TW" sz="280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/>
          <a:lstStyle/>
          <a:p>
            <a:r>
              <a:rPr lang="en-US" altLang="zh-TW" dirty="0"/>
              <a:t>OCAP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A10F7A5-06E4-4075-B789-BD63EF0624B7}" type="slidenum">
              <a:rPr lang="zh-TW" altLang="en-US" smtClean="0"/>
              <a:pPr/>
              <a:t>9</a:t>
            </a:fld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E12F018-7F3E-767F-F9C4-61FDE42AB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481" y="908720"/>
            <a:ext cx="5263823" cy="5688763"/>
          </a:xfrm>
          <a:prstGeom prst="rect">
            <a:avLst/>
          </a:prstGeom>
        </p:spPr>
      </p:pic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3FE84541-9C3F-6B11-F1AD-9BBB58671159}"/>
              </a:ext>
            </a:extLst>
          </p:cNvPr>
          <p:cNvCxnSpPr/>
          <p:nvPr/>
        </p:nvCxnSpPr>
        <p:spPr>
          <a:xfrm>
            <a:off x="4355976" y="1556792"/>
            <a:ext cx="0" cy="1152128"/>
          </a:xfrm>
          <a:prstGeom prst="straightConnector1">
            <a:avLst/>
          </a:prstGeom>
          <a:ln>
            <a:solidFill>
              <a:srgbClr val="FE0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FBD90550-16D1-0DB8-01D4-5E21CA7C5D57}"/>
              </a:ext>
            </a:extLst>
          </p:cNvPr>
          <p:cNvCxnSpPr>
            <a:cxnSpLocks/>
          </p:cNvCxnSpPr>
          <p:nvPr/>
        </p:nvCxnSpPr>
        <p:spPr>
          <a:xfrm>
            <a:off x="3059832" y="2852936"/>
            <a:ext cx="0" cy="3312368"/>
          </a:xfrm>
          <a:prstGeom prst="straightConnector1">
            <a:avLst/>
          </a:prstGeom>
          <a:ln>
            <a:solidFill>
              <a:srgbClr val="FE0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34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0B2432-A20E-4E26-94E6-104434F1F062}" type="slidenum">
              <a:rPr lang="zh-TW" altLang="en-US" smtClean="0"/>
              <a:pPr/>
              <a:t>10</a:t>
            </a:fld>
            <a:endParaRPr lang="zh-TW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96525" y="332656"/>
            <a:ext cx="873097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3.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執行及驗證暫時防堵對策 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Contain the Problem</a:t>
            </a:r>
          </a:p>
          <a:p>
            <a:pPr>
              <a:defRPr/>
            </a:pPr>
            <a:r>
              <a:rPr lang="en-US" altLang="zh-TW" sz="1400" b="1" dirty="0">
                <a:solidFill>
                  <a:srgbClr val="4D4D4D"/>
                </a:solidFill>
                <a:latin typeface="+mj-lt"/>
                <a:ea typeface="新細明體" pitchFamily="18" charset="-120"/>
              </a:rPr>
              <a:t>(Define and implement containment actions to </a:t>
            </a:r>
            <a:r>
              <a:rPr lang="en-US" altLang="zh-TW" sz="1400" b="1" dirty="0">
                <a:solidFill>
                  <a:srgbClr val="FF0000"/>
                </a:solidFill>
                <a:latin typeface="+mj-lt"/>
                <a:ea typeface="新細明體" pitchFamily="18" charset="-120"/>
              </a:rPr>
              <a:t>isolate</a:t>
            </a:r>
            <a:r>
              <a:rPr lang="en-US" altLang="zh-TW" sz="1400" b="1" dirty="0">
                <a:solidFill>
                  <a:srgbClr val="4D4D4D"/>
                </a:solidFill>
                <a:latin typeface="+mj-lt"/>
                <a:ea typeface="新細明體" pitchFamily="18" charset="-120"/>
              </a:rPr>
              <a:t> the effect of problem from any internal/external customer until corrective action is implemented)</a:t>
            </a:r>
            <a:endParaRPr lang="zh-TW" altLang="en-US" sz="1400" b="1" dirty="0">
              <a:latin typeface="+mj-lt"/>
              <a:ea typeface="新細明體" pitchFamily="18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23E7BF2-47CF-A129-651D-FA95D37AF043}"/>
              </a:ext>
            </a:extLst>
          </p:cNvPr>
          <p:cNvSpPr txBox="1"/>
          <p:nvPr/>
        </p:nvSpPr>
        <p:spPr>
          <a:xfrm>
            <a:off x="467544" y="1268760"/>
            <a:ext cx="68215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EQ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check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Check MFC-01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後方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V3 valve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電磁閥無給氣，</a:t>
            </a:r>
            <a:r>
              <a:rPr lang="zh-TW" altLang="en-US" b="0" i="0" dirty="0">
                <a:solidFill>
                  <a:srgbClr val="323130"/>
                </a:solidFill>
                <a:effectLst/>
                <a:latin typeface="Segoe UI" panose="020B0502040204020203" pitchFamily="34" charset="0"/>
              </a:rPr>
              <a:t>其餘管路正常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故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MFC-01 (N2)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無流量，約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分鐘後恢復正常。</a:t>
            </a:r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5BE3AAD-2AFF-9EA0-C620-91ECA810D7E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327" y="2574196"/>
            <a:ext cx="5184576" cy="38884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D8622C8-A90D-0A62-E055-DF5B0540B305}"/>
              </a:ext>
            </a:extLst>
          </p:cNvPr>
          <p:cNvSpPr/>
          <p:nvPr/>
        </p:nvSpPr>
        <p:spPr>
          <a:xfrm>
            <a:off x="1403648" y="3645024"/>
            <a:ext cx="432048" cy="5760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0011B894-420D-50C8-ECCD-6857E08F0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261" y="3907719"/>
            <a:ext cx="3484365" cy="2076176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D51C4096-11F5-AA1E-D25A-6C6BD5CC4374}"/>
              </a:ext>
            </a:extLst>
          </p:cNvPr>
          <p:cNvSpPr/>
          <p:nvPr/>
        </p:nvSpPr>
        <p:spPr>
          <a:xfrm>
            <a:off x="7366723" y="4221088"/>
            <a:ext cx="432048" cy="5760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0C1956E-B4F4-6E82-0AF3-AA7C1F8186B1}"/>
              </a:ext>
            </a:extLst>
          </p:cNvPr>
          <p:cNvSpPr txBox="1"/>
          <p:nvPr/>
        </p:nvSpPr>
        <p:spPr>
          <a:xfrm>
            <a:off x="7044554" y="3460358"/>
            <a:ext cx="107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V3 valve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759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13963" y="213591"/>
            <a:ext cx="873097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3.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執行及驗證暫時防堵對策 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Contain the Problem</a:t>
            </a:r>
          </a:p>
          <a:p>
            <a:pPr>
              <a:defRPr/>
            </a:pPr>
            <a:r>
              <a:rPr lang="en-US" altLang="zh-TW" sz="1400" b="1" dirty="0">
                <a:solidFill>
                  <a:srgbClr val="4D4D4D"/>
                </a:solidFill>
                <a:latin typeface="+mj-lt"/>
                <a:ea typeface="新細明體" pitchFamily="18" charset="-120"/>
              </a:rPr>
              <a:t>(Define and implement containment actions to </a:t>
            </a:r>
            <a:r>
              <a:rPr lang="en-US" altLang="zh-TW" sz="1400" b="1" dirty="0">
                <a:solidFill>
                  <a:srgbClr val="FF0000"/>
                </a:solidFill>
                <a:latin typeface="+mj-lt"/>
                <a:ea typeface="新細明體" pitchFamily="18" charset="-120"/>
              </a:rPr>
              <a:t>isolate</a:t>
            </a:r>
            <a:r>
              <a:rPr lang="en-US" altLang="zh-TW" sz="1400" b="1" dirty="0">
                <a:solidFill>
                  <a:srgbClr val="4D4D4D"/>
                </a:solidFill>
                <a:latin typeface="+mj-lt"/>
                <a:ea typeface="新細明體" pitchFamily="18" charset="-120"/>
              </a:rPr>
              <a:t> the effect of problem from any internal/external customer until corrective action is implemented)</a:t>
            </a:r>
            <a:endParaRPr lang="zh-TW" altLang="en-US" sz="1400" b="1" dirty="0">
              <a:latin typeface="+mj-lt"/>
              <a:ea typeface="新細明體" pitchFamily="18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9ACC775B-E57E-A07B-DA99-E57CDF415C85}"/>
              </a:ext>
            </a:extLst>
          </p:cNvPr>
          <p:cNvSpPr txBox="1"/>
          <p:nvPr/>
        </p:nvSpPr>
        <p:spPr>
          <a:xfrm>
            <a:off x="386789" y="1124744"/>
            <a:ext cx="8021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Check </a:t>
            </a:r>
            <a:r>
              <a:rPr lang="en-US" altLang="zh-TW" dirty="0"/>
              <a:t>RMS</a:t>
            </a:r>
            <a:r>
              <a:rPr lang="zh-TW" altLang="en-US" dirty="0"/>
              <a:t> </a:t>
            </a:r>
            <a:r>
              <a:rPr lang="en-US" altLang="zh-TW" dirty="0"/>
              <a:t>step-5</a:t>
            </a:r>
            <a:r>
              <a:rPr lang="zh-TW" altLang="en-US" dirty="0"/>
              <a:t>於</a:t>
            </a:r>
            <a:r>
              <a:rPr lang="en-US" altLang="zh-TW" dirty="0"/>
              <a:t>23:14~23:24 </a:t>
            </a:r>
            <a:r>
              <a:rPr lang="zh-TW" altLang="en-US" dirty="0"/>
              <a:t>約</a:t>
            </a:r>
            <a:r>
              <a:rPr lang="en-US" altLang="zh-TW" dirty="0"/>
              <a:t>10min MFC-01</a:t>
            </a:r>
            <a:r>
              <a:rPr lang="zh-TW" altLang="en-US" dirty="0"/>
              <a:t>無通</a:t>
            </a:r>
            <a:r>
              <a:rPr lang="en-US" altLang="zh-TW" dirty="0"/>
              <a:t>N2,</a:t>
            </a:r>
            <a:r>
              <a:rPr lang="zh-TW" altLang="en-US" dirty="0"/>
              <a:t>於</a:t>
            </a:r>
            <a:r>
              <a:rPr lang="en-US" altLang="zh-TW" dirty="0"/>
              <a:t>24:27</a:t>
            </a:r>
            <a:r>
              <a:rPr lang="zh-TW" altLang="en-US" dirty="0"/>
              <a:t> 恢復正常。</a:t>
            </a:r>
            <a:r>
              <a:rPr lang="en-US" altLang="zh-TW" dirty="0"/>
              <a:t>  </a:t>
            </a:r>
            <a:endParaRPr 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12B456E-1AC6-7AE8-52D6-F19172AFD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89" y="1628800"/>
            <a:ext cx="8550442" cy="5093991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FDC82C6-6777-A300-6861-C40CEACDA6CC}"/>
              </a:ext>
            </a:extLst>
          </p:cNvPr>
          <p:cNvSpPr/>
          <p:nvPr/>
        </p:nvSpPr>
        <p:spPr>
          <a:xfrm>
            <a:off x="251520" y="4398203"/>
            <a:ext cx="8730970" cy="720080"/>
          </a:xfrm>
          <a:prstGeom prst="rect">
            <a:avLst/>
          </a:prstGeom>
          <a:noFill/>
          <a:ln>
            <a:solidFill>
              <a:srgbClr val="FE0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86690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CBA3807-221D-6897-C06E-E87E8839F6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0B2432-A20E-4E26-94E6-104434F1F062}" type="slidenum">
              <a:rPr lang="zh-TW" altLang="en-US" smtClean="0"/>
              <a:pPr/>
              <a:t>12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B8A678A-8C47-2339-00BB-DF6CB0A47D33}"/>
              </a:ext>
            </a:extLst>
          </p:cNvPr>
          <p:cNvSpPr txBox="1"/>
          <p:nvPr/>
        </p:nvSpPr>
        <p:spPr>
          <a:xfrm>
            <a:off x="395536" y="476672"/>
            <a:ext cx="6836743" cy="872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量測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V3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電磁閥無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DC+24V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，其餘電磁閥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DC+24V normal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run test S07 now , follow test run 3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check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是否會再發生</a:t>
            </a:r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C35BDCA-8508-3476-B8B3-7DB831978E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" t="10621" r="6195" b="18575"/>
          <a:stretch/>
        </p:blipFill>
        <p:spPr bwMode="auto">
          <a:xfrm>
            <a:off x="551463" y="1844825"/>
            <a:ext cx="8034033" cy="352800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091A86DC-C541-022D-91F9-B868CE425A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258" y="5516310"/>
            <a:ext cx="8701056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MC-31007A(analog I/O)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：類比訊號介面，用於如</a:t>
            </a: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MFC 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控制。</a:t>
            </a:r>
            <a:endParaRPr kumimoji="0" lang="zh-TW" altLang="en-US" sz="1000" b="0" i="0" u="none" strike="noStrike" cap="none" normalizeH="0" baseline="0" dirty="0">
              <a:ln>
                <a:noFill/>
              </a:ln>
              <a:solidFill>
                <a:srgbClr val="0000FF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MC-31008A(digital I/O)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：數位訊號介面，用於如</a:t>
            </a: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VALVE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FRONT PANEL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控制。</a:t>
            </a:r>
            <a:endParaRPr kumimoji="0" lang="zh-TW" altLang="en-US" sz="1000" b="0" i="0" u="none" strike="noStrike" cap="none" normalizeH="0" baseline="0" dirty="0">
              <a:ln>
                <a:noFill/>
              </a:ln>
              <a:solidFill>
                <a:srgbClr val="0000FF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MC-31009A(option set I/O)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：操作設定介面，亦與</a:t>
            </a: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APC DRIVER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控制有關。</a:t>
            </a:r>
            <a:endParaRPr kumimoji="0" lang="zh-TW" altLang="en-US" sz="1000" b="0" i="0" u="none" strike="noStrike" cap="none" normalizeH="0" baseline="0" dirty="0">
              <a:ln>
                <a:noFill/>
              </a:ln>
              <a:solidFill>
                <a:srgbClr val="0000FF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SG 2700B(</a:t>
            </a:r>
            <a:r>
              <a:rPr kumimoji="0" lang="en-US" altLang="zh-TW" sz="10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cpu</a:t>
            </a: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：如電腦</a:t>
            </a: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CPU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一樣為</a:t>
            </a: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M340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大腦，用以訊號運算處理。將</a:t>
            </a: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M340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各項訊號資料傳至</a:t>
            </a: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3100(3200)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，作為與</a:t>
            </a:r>
            <a:r>
              <a:rPr kumimoji="0" lang="en-US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3100(3200)</a:t>
            </a:r>
            <a:r>
              <a:rPr kumimoji="0" lang="zh-TW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面板的訊號傳輸橋樑。</a:t>
            </a:r>
            <a:endParaRPr kumimoji="0" lang="zh-TW" altLang="en-US" sz="1000" b="0" i="0" u="none" strike="noStrike" cap="none" normalizeH="0" baseline="0" dirty="0">
              <a:ln>
                <a:noFill/>
              </a:ln>
              <a:solidFill>
                <a:srgbClr val="0000FF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37BDAF5F-99ED-DC41-A82A-0D4DEC078D46}"/>
              </a:ext>
            </a:extLst>
          </p:cNvPr>
          <p:cNvCxnSpPr>
            <a:cxnSpLocks/>
          </p:cNvCxnSpPr>
          <p:nvPr/>
        </p:nvCxnSpPr>
        <p:spPr>
          <a:xfrm>
            <a:off x="1881164" y="3874333"/>
            <a:ext cx="432048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5C00666-9EDD-A559-9BDB-9FB09E485573}"/>
              </a:ext>
            </a:extLst>
          </p:cNvPr>
          <p:cNvSpPr txBox="1"/>
          <p:nvPr/>
        </p:nvSpPr>
        <p:spPr>
          <a:xfrm>
            <a:off x="806678" y="3779167"/>
            <a:ext cx="979179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Issue parts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B5E979A-1781-A898-FD22-C5E71B285888}"/>
              </a:ext>
            </a:extLst>
          </p:cNvPr>
          <p:cNvSpPr txBox="1"/>
          <p:nvPr/>
        </p:nvSpPr>
        <p:spPr>
          <a:xfrm>
            <a:off x="537833" y="3524913"/>
            <a:ext cx="1550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MC-31008-01 PCB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D0D95B5-ABE7-3217-6023-89DDAA19B95B}"/>
              </a:ext>
            </a:extLst>
          </p:cNvPr>
          <p:cNvSpPr/>
          <p:nvPr/>
        </p:nvSpPr>
        <p:spPr>
          <a:xfrm>
            <a:off x="2411760" y="3779167"/>
            <a:ext cx="1080120" cy="1538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219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Summary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0B2432-A20E-4E26-94E6-104434F1F062}" type="slidenum">
              <a:rPr lang="zh-TW" altLang="en-US" smtClean="0"/>
              <a:pPr/>
              <a:t>13</a:t>
            </a:fld>
            <a:endParaRPr lang="zh-TW" altLang="en-US" dirty="0"/>
          </a:p>
        </p:txBody>
      </p:sp>
      <p:sp>
        <p:nvSpPr>
          <p:cNvPr id="3" name="文字方塊 2"/>
          <p:cNvSpPr txBox="1"/>
          <p:nvPr/>
        </p:nvSpPr>
        <p:spPr>
          <a:xfrm>
            <a:off x="323528" y="1196752"/>
            <a:ext cx="8370839" cy="472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TW" sz="14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2024/11/16 F22 RUN S07 STEP.5 MFC-01 ALARM issue</a:t>
            </a:r>
            <a:endParaRPr lang="zh-TW" altLang="zh-TW" sz="140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Step5.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分鐘未通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N2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，造成產品厚度偏厚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OOS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b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產品確認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b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Action: </a:t>
            </a:r>
            <a:b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(1) C6 24452420 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取</a:t>
            </a:r>
            <a: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#1 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 clean 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後在確認厚度。</a:t>
            </a:r>
          </a:p>
          <a:p>
            <a:pPr>
              <a:lnSpc>
                <a:spcPct val="150000"/>
              </a:lnSpc>
            </a:pPr>
            <a: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(2) 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其他批待 </a:t>
            </a:r>
            <a: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C6 24452420 #1 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確認完厚度再行補</a:t>
            </a:r>
            <a: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RUN C-clean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b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設備確認</a:t>
            </a:r>
            <a:endParaRPr lang="en-US" altLang="zh-MO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(1) </a:t>
            </a:r>
            <a: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Check MFC-01 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</a:t>
            </a:r>
            <a: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V3 valve 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無給氣</a:t>
            </a:r>
            <a: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其餘管路正常。</a:t>
            </a:r>
            <a:b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 Check M340 controller 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</a:t>
            </a:r>
            <a: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SG-2700 PCB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及</a:t>
            </a:r>
            <a:r>
              <a:rPr lang="en-US" altLang="zh-MO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MC-31008 PCB </a:t>
            </a:r>
            <a:r>
              <a:rPr lang="zh-MO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燈號控制正常。 </a:t>
            </a:r>
          </a:p>
          <a:p>
            <a:endParaRPr lang="en-US" altLang="zh-TW" sz="1400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E50DF03-B022-EFAD-E388-FDF9EFE5E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08" y="2204864"/>
            <a:ext cx="8609088" cy="130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46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96525" y="548680"/>
            <a:ext cx="873097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3.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執行及驗證暫時防堵對策 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Contain the Problem</a:t>
            </a:r>
          </a:p>
          <a:p>
            <a:pPr>
              <a:defRPr/>
            </a:pPr>
            <a:r>
              <a:rPr lang="en-US" altLang="zh-TW" sz="1400" b="1" dirty="0">
                <a:solidFill>
                  <a:srgbClr val="4D4D4D"/>
                </a:solidFill>
                <a:latin typeface="+mj-lt"/>
                <a:ea typeface="新細明體" pitchFamily="18" charset="-120"/>
              </a:rPr>
              <a:t>(Define and implement containment actions to </a:t>
            </a:r>
            <a:r>
              <a:rPr lang="en-US" altLang="zh-TW" sz="1400" b="1" dirty="0">
                <a:solidFill>
                  <a:srgbClr val="FF0000"/>
                </a:solidFill>
                <a:latin typeface="+mj-lt"/>
                <a:ea typeface="新細明體" pitchFamily="18" charset="-120"/>
              </a:rPr>
              <a:t>isolate</a:t>
            </a:r>
            <a:r>
              <a:rPr lang="en-US" altLang="zh-TW" sz="1400" b="1" dirty="0">
                <a:solidFill>
                  <a:srgbClr val="4D4D4D"/>
                </a:solidFill>
                <a:latin typeface="+mj-lt"/>
                <a:ea typeface="新細明體" pitchFamily="18" charset="-120"/>
              </a:rPr>
              <a:t> the effect of problem from any internal/external customer until corrective action is implemented)</a:t>
            </a:r>
            <a:endParaRPr lang="zh-TW" altLang="en-US" sz="1400" b="1" dirty="0">
              <a:latin typeface="+mj-lt"/>
              <a:ea typeface="新細明體" pitchFamily="18" charset="-12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194905"/>
              </p:ext>
            </p:extLst>
          </p:nvPr>
        </p:nvGraphicFramePr>
        <p:xfrm>
          <a:off x="701570" y="1919104"/>
          <a:ext cx="8075238" cy="1725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998222">
                  <a:extLst>
                    <a:ext uri="{9D8B030D-6E8A-4147-A177-3AD203B41FA5}">
                      <a16:colId xmlns:a16="http://schemas.microsoft.com/office/drawing/2014/main" val="346432216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1412103406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3663401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57247258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2331622569"/>
                    </a:ext>
                  </a:extLst>
                </a:gridCol>
                <a:gridCol w="2404608">
                  <a:extLst>
                    <a:ext uri="{9D8B030D-6E8A-4147-A177-3AD203B41FA5}">
                      <a16:colId xmlns:a16="http://schemas.microsoft.com/office/drawing/2014/main" val="2477096594"/>
                    </a:ext>
                  </a:extLst>
                </a:gridCol>
              </a:tblGrid>
              <a:tr h="2195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項目 </a:t>
                      </a:r>
                      <a:r>
                        <a:rPr lang="en-US" sz="1200" b="0" kern="100" dirty="0">
                          <a:effectLst/>
                        </a:rPr>
                        <a:t>Item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處理方式</a:t>
                      </a:r>
                      <a:r>
                        <a:rPr lang="en-US" sz="1200" b="0" kern="100" dirty="0">
                          <a:effectLst/>
                        </a:rPr>
                        <a:t> Action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負責人員 </a:t>
                      </a:r>
                      <a:r>
                        <a:rPr lang="en-US" sz="1200" b="0" kern="100" dirty="0" err="1">
                          <a:effectLst/>
                        </a:rPr>
                        <a:t>Resp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預定完成日 </a:t>
                      </a:r>
                      <a:r>
                        <a:rPr lang="en-US" sz="1200" b="0" kern="100" dirty="0">
                          <a:effectLst/>
                        </a:rPr>
                        <a:t>Due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實際完成日</a:t>
                      </a:r>
                      <a:r>
                        <a:rPr lang="en-US" sz="1200" b="0" kern="100" dirty="0">
                          <a:effectLst/>
                        </a:rPr>
                        <a:t>  Imp.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處理結果 </a:t>
                      </a:r>
                      <a:r>
                        <a:rPr lang="en-US" sz="1200" b="0" kern="100" dirty="0">
                          <a:effectLst/>
                        </a:rPr>
                        <a:t>Verification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4275884514"/>
                  </a:ext>
                </a:extLst>
              </a:tr>
              <a:tr h="13601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zh-TW" sz="1200" dirty="0"/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endParaRPr lang="zh-TW" alt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altLang="zh-TW" sz="1200" dirty="0"/>
                    </a:p>
                  </a:txBody>
                  <a:tcPr marL="36000" marR="36000" anchor="ctr"/>
                </a:tc>
                <a:extLst>
                  <a:ext uri="{0D108BD9-81ED-4DB2-BD59-A6C34878D82A}">
                    <a16:rowId xmlns:a16="http://schemas.microsoft.com/office/drawing/2014/main" val="3011847256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547210" y="1509818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3.1 </a:t>
            </a:r>
            <a:r>
              <a:rPr lang="zh-TW" altLang="en-US" sz="1600" b="1" dirty="0">
                <a:solidFill>
                  <a:srgbClr val="0000FF"/>
                </a:solidFill>
              </a:rPr>
              <a:t>異常產品 </a:t>
            </a:r>
            <a:r>
              <a:rPr lang="en-US" altLang="zh-TW" sz="1600" b="1" dirty="0">
                <a:solidFill>
                  <a:srgbClr val="0000FF"/>
                </a:solidFill>
              </a:rPr>
              <a:t>(Defect Lots)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47210" y="4221068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3.2 </a:t>
            </a:r>
            <a:r>
              <a:rPr lang="zh-TW" altLang="en-US" sz="1600" b="1" dirty="0">
                <a:solidFill>
                  <a:srgbClr val="0000FF"/>
                </a:solidFill>
              </a:rPr>
              <a:t>波及產品 </a:t>
            </a:r>
            <a:r>
              <a:rPr lang="en-US" altLang="zh-TW" sz="1600" b="1" dirty="0">
                <a:solidFill>
                  <a:srgbClr val="0000FF"/>
                </a:solidFill>
              </a:rPr>
              <a:t>(Impact Lots)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6578294"/>
              </p:ext>
            </p:extLst>
          </p:nvPr>
        </p:nvGraphicFramePr>
        <p:xfrm>
          <a:off x="701570" y="4653933"/>
          <a:ext cx="8075238" cy="935307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998222">
                  <a:extLst>
                    <a:ext uri="{9D8B030D-6E8A-4147-A177-3AD203B41FA5}">
                      <a16:colId xmlns:a16="http://schemas.microsoft.com/office/drawing/2014/main" val="346432216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1412103406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3663401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57247258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2331622569"/>
                    </a:ext>
                  </a:extLst>
                </a:gridCol>
                <a:gridCol w="2404608">
                  <a:extLst>
                    <a:ext uri="{9D8B030D-6E8A-4147-A177-3AD203B41FA5}">
                      <a16:colId xmlns:a16="http://schemas.microsoft.com/office/drawing/2014/main" val="2477096594"/>
                    </a:ext>
                  </a:extLst>
                </a:gridCol>
              </a:tblGrid>
              <a:tr h="32545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項目 </a:t>
                      </a:r>
                      <a:r>
                        <a:rPr lang="en-US" sz="1200" b="0" kern="100" dirty="0">
                          <a:effectLst/>
                        </a:rPr>
                        <a:t>Item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處理方式</a:t>
                      </a:r>
                      <a:r>
                        <a:rPr lang="en-US" sz="1200" b="0" kern="100" dirty="0">
                          <a:effectLst/>
                        </a:rPr>
                        <a:t> Action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負責人員 </a:t>
                      </a:r>
                      <a:r>
                        <a:rPr lang="en-US" sz="1200" b="0" kern="100" dirty="0" err="1">
                          <a:effectLst/>
                        </a:rPr>
                        <a:t>Resp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預定完成日 </a:t>
                      </a:r>
                      <a:r>
                        <a:rPr lang="en-US" sz="1200" b="0" kern="100" dirty="0">
                          <a:effectLst/>
                        </a:rPr>
                        <a:t>Due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實際完成日</a:t>
                      </a:r>
                      <a:r>
                        <a:rPr lang="en-US" sz="1200" b="0" kern="100" dirty="0">
                          <a:effectLst/>
                        </a:rPr>
                        <a:t>  Imp.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處理結果 </a:t>
                      </a:r>
                      <a:r>
                        <a:rPr lang="en-US" sz="1200" b="0" kern="100" dirty="0">
                          <a:effectLst/>
                        </a:rPr>
                        <a:t>Verification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4275884514"/>
                  </a:ext>
                </a:extLst>
              </a:tr>
              <a:tr h="569547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zh-TW" altLang="en-US" sz="1200" dirty="0"/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endParaRPr lang="zh-TW" altLang="en-US" sz="1200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endParaRPr lang="zh-TW" altLang="en-US" sz="1200" dirty="0"/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endParaRPr lang="zh-TW" altLang="en-US" sz="1200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anchor="ctr"/>
                </a:tc>
                <a:extLst>
                  <a:ext uri="{0D108BD9-81ED-4DB2-BD59-A6C34878D82A}">
                    <a16:rowId xmlns:a16="http://schemas.microsoft.com/office/drawing/2014/main" val="3011847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7791812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60521" y="558382"/>
            <a:ext cx="873097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Discipline 3.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執行及驗證暫時防堵對策 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Contain the Problem</a:t>
            </a:r>
          </a:p>
          <a:p>
            <a:pPr>
              <a:defRPr/>
            </a:pPr>
            <a:r>
              <a:rPr lang="en-US" altLang="zh-TW" sz="1400" b="1" dirty="0">
                <a:solidFill>
                  <a:srgbClr val="4D4D4D"/>
                </a:solidFill>
                <a:latin typeface="+mn-lt"/>
                <a:ea typeface="新細明體" pitchFamily="18" charset="-120"/>
              </a:rPr>
              <a:t>(Define and implement containment actions to </a:t>
            </a:r>
            <a:r>
              <a:rPr lang="en-US" altLang="zh-TW" sz="1400" b="1" dirty="0">
                <a:solidFill>
                  <a:srgbClr val="FF0000"/>
                </a:solidFill>
                <a:latin typeface="+mn-lt"/>
                <a:ea typeface="新細明體" pitchFamily="18" charset="-120"/>
              </a:rPr>
              <a:t>isolate</a:t>
            </a:r>
            <a:r>
              <a:rPr lang="en-US" altLang="zh-TW" sz="1400" b="1" dirty="0">
                <a:solidFill>
                  <a:srgbClr val="4D4D4D"/>
                </a:solidFill>
                <a:latin typeface="+mn-lt"/>
                <a:ea typeface="新細明體" pitchFamily="18" charset="-120"/>
              </a:rPr>
              <a:t> the effect of problem from any internal/external customer until corrective action is implemented)</a:t>
            </a:r>
            <a:endParaRPr lang="zh-TW" altLang="en-US" sz="1400" b="1" dirty="0">
              <a:latin typeface="+mn-lt"/>
              <a:ea typeface="新細明體" pitchFamily="18" charset="-12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47210" y="2996952"/>
            <a:ext cx="83452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3.4</a:t>
            </a:r>
            <a:r>
              <a:rPr lang="zh-TW" altLang="en-US" sz="1600" b="1" dirty="0">
                <a:solidFill>
                  <a:srgbClr val="0000FF"/>
                </a:solidFill>
              </a:rPr>
              <a:t> 波及製程 </a:t>
            </a:r>
            <a:r>
              <a:rPr lang="en-US" altLang="zh-TW" sz="1600" b="1" dirty="0">
                <a:solidFill>
                  <a:srgbClr val="0000FF"/>
                </a:solidFill>
              </a:rPr>
              <a:t>(Impact Route) : </a:t>
            </a:r>
            <a:r>
              <a:rPr lang="zh-TW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是</a:t>
            </a:r>
            <a:r>
              <a:rPr lang="en-US" altLang="zh-TW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(YES)/</a:t>
            </a:r>
            <a:r>
              <a:rPr lang="zh-TW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否</a:t>
            </a:r>
            <a:r>
              <a:rPr lang="en-US" altLang="zh-TW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(No)</a:t>
            </a:r>
            <a:r>
              <a:rPr lang="zh-TW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endParaRPr lang="en-US" altLang="zh-TW" sz="1600" b="1" dirty="0">
              <a:solidFill>
                <a:srgbClr val="0000FF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75556" y="4556506"/>
            <a:ext cx="81009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3.5 </a:t>
            </a:r>
            <a:r>
              <a:rPr lang="zh-TW" altLang="en-US" sz="1600" b="1" dirty="0">
                <a:solidFill>
                  <a:srgbClr val="0000FF"/>
                </a:solidFill>
              </a:rPr>
              <a:t>產品召回選項，是否需進行客戶端波及產品的召回</a:t>
            </a:r>
            <a:r>
              <a:rPr lang="en-US" altLang="zh-TW" sz="1600" b="1" dirty="0">
                <a:solidFill>
                  <a:srgbClr val="0000FF"/>
                </a:solidFill>
              </a:rPr>
              <a:t>?</a:t>
            </a:r>
            <a:r>
              <a:rPr lang="zh-TW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是</a:t>
            </a:r>
            <a:r>
              <a:rPr lang="en-US" altLang="zh-TW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(YES)/</a:t>
            </a:r>
            <a:r>
              <a:rPr lang="zh-TW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否</a:t>
            </a:r>
            <a:r>
              <a:rPr lang="en-US" altLang="zh-TW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(No)</a:t>
            </a:r>
            <a:r>
              <a:rPr lang="zh-TW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endParaRPr lang="en-US" altLang="zh-TW" sz="1600" b="1" dirty="0">
              <a:solidFill>
                <a:srgbClr val="FF0000"/>
              </a:solidFill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708076" y="4925838"/>
          <a:ext cx="8068733" cy="70465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812965">
                  <a:extLst>
                    <a:ext uri="{9D8B030D-6E8A-4147-A177-3AD203B41FA5}">
                      <a16:colId xmlns:a16="http://schemas.microsoft.com/office/drawing/2014/main" val="86909870"/>
                    </a:ext>
                  </a:extLst>
                </a:gridCol>
                <a:gridCol w="1812965">
                  <a:extLst>
                    <a:ext uri="{9D8B030D-6E8A-4147-A177-3AD203B41FA5}">
                      <a16:colId xmlns:a16="http://schemas.microsoft.com/office/drawing/2014/main" val="346432216"/>
                    </a:ext>
                  </a:extLst>
                </a:gridCol>
                <a:gridCol w="2998365">
                  <a:extLst>
                    <a:ext uri="{9D8B030D-6E8A-4147-A177-3AD203B41FA5}">
                      <a16:colId xmlns:a16="http://schemas.microsoft.com/office/drawing/2014/main" val="1412103406"/>
                    </a:ext>
                  </a:extLst>
                </a:gridCol>
                <a:gridCol w="1444438">
                  <a:extLst>
                    <a:ext uri="{9D8B030D-6E8A-4147-A177-3AD203B41FA5}">
                      <a16:colId xmlns:a16="http://schemas.microsoft.com/office/drawing/2014/main" val="136634019"/>
                    </a:ext>
                  </a:extLst>
                </a:gridCol>
              </a:tblGrid>
              <a:tr h="33381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200" b="0" kern="100" dirty="0">
                          <a:effectLst/>
                        </a:rPr>
                        <a:t>Customer</a:t>
                      </a:r>
                      <a:endParaRPr lang="zh-TW" sz="1200" b="0" kern="100" dirty="0"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200" b="0" kern="100" dirty="0">
                          <a:effectLst/>
                        </a:rPr>
                        <a:t>Product No.</a:t>
                      </a:r>
                      <a:endParaRPr lang="zh-TW" sz="1200" b="0" kern="100" dirty="0"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200" b="0" kern="100" dirty="0">
                          <a:effectLst/>
                        </a:rPr>
                        <a:t>Lot</a:t>
                      </a:r>
                      <a:r>
                        <a:rPr lang="en-US" altLang="zh-TW" sz="1200" b="0" kern="100" baseline="0" dirty="0">
                          <a:effectLst/>
                        </a:rPr>
                        <a:t> number / Wafer number</a:t>
                      </a:r>
                      <a:endParaRPr lang="zh-TW" sz="1200" b="0" kern="100" dirty="0"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200" b="0" kern="100" dirty="0">
                          <a:effectLst/>
                        </a:rPr>
                        <a:t>Approx.</a:t>
                      </a:r>
                      <a:r>
                        <a:rPr lang="en-US" altLang="zh-TW" sz="1200" b="0" kern="100" baseline="0" dirty="0">
                          <a:effectLst/>
                        </a:rPr>
                        <a:t> Quantity</a:t>
                      </a:r>
                      <a:endParaRPr lang="zh-TW" sz="1200" b="0" kern="100" dirty="0"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4275884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新細明體" panose="02020500000000000000" pitchFamily="18" charset="-120"/>
                          <a:cs typeface="+mn-cs"/>
                        </a:rPr>
                        <a:t>N.A</a:t>
                      </a:r>
                      <a:endParaRPr kumimoji="0" lang="en-US" altLang="zh-TW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新細明體" panose="02020500000000000000" pitchFamily="18" charset="-120"/>
                          <a:cs typeface="+mn-cs"/>
                        </a:rPr>
                        <a:t>N.A</a:t>
                      </a:r>
                      <a:endParaRPr kumimoji="0" lang="en-US" altLang="zh-TW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新細明體" panose="02020500000000000000" pitchFamily="18" charset="-120"/>
                          <a:cs typeface="+mn-cs"/>
                        </a:rPr>
                        <a:t>N.A</a:t>
                      </a:r>
                      <a:endParaRPr kumimoji="0" lang="en-US" altLang="zh-TW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新細明體" panose="02020500000000000000" pitchFamily="18" charset="-120"/>
                          <a:cs typeface="+mn-cs"/>
                        </a:rPr>
                        <a:t>N.A</a:t>
                      </a:r>
                    </a:p>
                  </a:txBody>
                  <a:tcPr marL="36000" marR="36000" anchor="ctr"/>
                </a:tc>
                <a:extLst>
                  <a:ext uri="{0D108BD9-81ED-4DB2-BD59-A6C34878D82A}">
                    <a16:rowId xmlns:a16="http://schemas.microsoft.com/office/drawing/2014/main" val="3011847256"/>
                  </a:ext>
                </a:extLst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547210" y="1460111"/>
            <a:ext cx="67610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3.3</a:t>
            </a:r>
            <a:r>
              <a:rPr lang="zh-TW" altLang="en-US" sz="1600" b="1" dirty="0">
                <a:solidFill>
                  <a:srgbClr val="0000FF"/>
                </a:solidFill>
              </a:rPr>
              <a:t> 波及設備 </a:t>
            </a:r>
            <a:r>
              <a:rPr lang="en-US" altLang="zh-TW" sz="1600" b="1" dirty="0">
                <a:solidFill>
                  <a:srgbClr val="0000FF"/>
                </a:solidFill>
              </a:rPr>
              <a:t>(Impact Machine)</a:t>
            </a:r>
            <a:r>
              <a:rPr lang="zh-TW" altLang="en-US" sz="1600" b="1" dirty="0">
                <a:solidFill>
                  <a:srgbClr val="0000FF"/>
                </a:solidFill>
              </a:rPr>
              <a:t> </a:t>
            </a:r>
            <a:endParaRPr lang="en-US" altLang="zh-TW" sz="1600" b="1" dirty="0">
              <a:solidFill>
                <a:srgbClr val="0000FF"/>
              </a:solidFill>
            </a:endParaRP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029790"/>
              </p:ext>
            </p:extLst>
          </p:nvPr>
        </p:nvGraphicFramePr>
        <p:xfrm>
          <a:off x="701570" y="1919104"/>
          <a:ext cx="8075238" cy="723804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46094">
                  <a:extLst>
                    <a:ext uri="{9D8B030D-6E8A-4147-A177-3AD203B41FA5}">
                      <a16:colId xmlns:a16="http://schemas.microsoft.com/office/drawing/2014/main" val="346432216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1412103406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136634019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57247258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2331622569"/>
                    </a:ext>
                  </a:extLst>
                </a:gridCol>
                <a:gridCol w="2044568">
                  <a:extLst>
                    <a:ext uri="{9D8B030D-6E8A-4147-A177-3AD203B41FA5}">
                      <a16:colId xmlns:a16="http://schemas.microsoft.com/office/drawing/2014/main" val="2477096594"/>
                    </a:ext>
                  </a:extLst>
                </a:gridCol>
              </a:tblGrid>
              <a:tr h="1202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項目 </a:t>
                      </a:r>
                      <a:r>
                        <a:rPr lang="en-US" sz="1200" b="0" kern="100" dirty="0">
                          <a:effectLst/>
                        </a:rPr>
                        <a:t>Item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處理方式</a:t>
                      </a:r>
                      <a:r>
                        <a:rPr lang="en-US" sz="1200" b="0" kern="100" dirty="0">
                          <a:effectLst/>
                        </a:rPr>
                        <a:t> Action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負責人員 </a:t>
                      </a:r>
                      <a:r>
                        <a:rPr lang="en-US" sz="1200" b="0" kern="100" dirty="0" err="1">
                          <a:effectLst/>
                        </a:rPr>
                        <a:t>Resp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預定完成日 </a:t>
                      </a:r>
                      <a:r>
                        <a:rPr lang="en-US" sz="1200" b="0" kern="100" dirty="0">
                          <a:effectLst/>
                        </a:rPr>
                        <a:t>Due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實際完成日</a:t>
                      </a:r>
                      <a:r>
                        <a:rPr lang="en-US" sz="1200" b="0" kern="100" dirty="0">
                          <a:effectLst/>
                        </a:rPr>
                        <a:t>  Imp.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處理結果 </a:t>
                      </a:r>
                      <a:r>
                        <a:rPr lang="en-US" sz="1200" b="0" kern="100" dirty="0">
                          <a:effectLst/>
                        </a:rPr>
                        <a:t>Verification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4275884514"/>
                  </a:ext>
                </a:extLst>
              </a:tr>
              <a:tr h="54092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zh-TW" sz="1200" dirty="0"/>
                        <a:t>N.A</a:t>
                      </a: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/>
                        <a:t>N.A</a:t>
                      </a: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/>
                        <a:t>N.A</a:t>
                      </a: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新細明體" panose="02020500000000000000" pitchFamily="18" charset="-120"/>
                          <a:cs typeface="+mn-cs"/>
                        </a:rPr>
                        <a:t>N.A</a:t>
                      </a:r>
                      <a:endParaRPr kumimoji="0" lang="en-US" altLang="zh-TW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新細明體" panose="02020500000000000000" pitchFamily="18" charset="-120"/>
                          <a:cs typeface="+mn-cs"/>
                        </a:rPr>
                        <a:t>N.A</a:t>
                      </a:r>
                    </a:p>
                  </a:txBody>
                  <a:tcPr marL="36000" marR="3600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新細明體" panose="02020500000000000000" pitchFamily="18" charset="-120"/>
                          <a:cs typeface="+mn-cs"/>
                        </a:rPr>
                        <a:t>N.A</a:t>
                      </a:r>
                    </a:p>
                  </a:txBody>
                  <a:tcPr marL="36000" marR="36000" anchor="ctr"/>
                </a:tc>
                <a:extLst>
                  <a:ext uri="{0D108BD9-81ED-4DB2-BD59-A6C34878D82A}">
                    <a16:rowId xmlns:a16="http://schemas.microsoft.com/office/drawing/2014/main" val="3011847256"/>
                  </a:ext>
                </a:extLst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694719" y="3497284"/>
          <a:ext cx="8075238" cy="723804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46094">
                  <a:extLst>
                    <a:ext uri="{9D8B030D-6E8A-4147-A177-3AD203B41FA5}">
                      <a16:colId xmlns:a16="http://schemas.microsoft.com/office/drawing/2014/main" val="346432216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1412103406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136634019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57247258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2331622569"/>
                    </a:ext>
                  </a:extLst>
                </a:gridCol>
                <a:gridCol w="2044568">
                  <a:extLst>
                    <a:ext uri="{9D8B030D-6E8A-4147-A177-3AD203B41FA5}">
                      <a16:colId xmlns:a16="http://schemas.microsoft.com/office/drawing/2014/main" val="2477096594"/>
                    </a:ext>
                  </a:extLst>
                </a:gridCol>
              </a:tblGrid>
              <a:tr h="1202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項目 </a:t>
                      </a:r>
                      <a:r>
                        <a:rPr lang="en-US" sz="1200" b="0" kern="100" dirty="0">
                          <a:effectLst/>
                        </a:rPr>
                        <a:t>Item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處理方式</a:t>
                      </a:r>
                      <a:r>
                        <a:rPr lang="en-US" sz="1200" b="0" kern="100" dirty="0">
                          <a:effectLst/>
                        </a:rPr>
                        <a:t> Action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負責人員 </a:t>
                      </a:r>
                      <a:r>
                        <a:rPr lang="en-US" sz="1200" b="0" kern="100" dirty="0" err="1">
                          <a:effectLst/>
                        </a:rPr>
                        <a:t>Resp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預定完成日 </a:t>
                      </a:r>
                      <a:r>
                        <a:rPr lang="en-US" sz="1200" b="0" kern="100" dirty="0">
                          <a:effectLst/>
                        </a:rPr>
                        <a:t>Due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實際完成日</a:t>
                      </a:r>
                      <a:r>
                        <a:rPr lang="en-US" sz="1200" b="0" kern="100" dirty="0">
                          <a:effectLst/>
                        </a:rPr>
                        <a:t>  Imp.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處理結果 </a:t>
                      </a:r>
                      <a:r>
                        <a:rPr lang="en-US" sz="1200" b="0" kern="100" dirty="0">
                          <a:effectLst/>
                        </a:rPr>
                        <a:t>Verification</a:t>
                      </a:r>
                      <a:endParaRPr lang="zh-TW" sz="1200" b="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4275884514"/>
                  </a:ext>
                </a:extLst>
              </a:tr>
              <a:tr h="54092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zh-TW" sz="1200" dirty="0"/>
                        <a:t>N.A</a:t>
                      </a: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/>
                        <a:t>N.A</a:t>
                      </a: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/>
                        <a:t>N.A</a:t>
                      </a: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新細明體" panose="02020500000000000000" pitchFamily="18" charset="-120"/>
                          <a:cs typeface="+mn-cs"/>
                        </a:rPr>
                        <a:t>N.A</a:t>
                      </a:r>
                      <a:endParaRPr kumimoji="0" lang="en-US" altLang="zh-TW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新細明體" panose="02020500000000000000" pitchFamily="18" charset="-120"/>
                          <a:cs typeface="+mn-cs"/>
                        </a:rPr>
                        <a:t>N.A</a:t>
                      </a:r>
                    </a:p>
                  </a:txBody>
                  <a:tcPr marL="36000" marR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新細明體" panose="02020500000000000000" pitchFamily="18" charset="-120"/>
                          <a:cs typeface="+mn-cs"/>
                        </a:rPr>
                        <a:t>N.A</a:t>
                      </a:r>
                    </a:p>
                  </a:txBody>
                  <a:tcPr marL="36000" marR="36000" anchor="ctr"/>
                </a:tc>
                <a:extLst>
                  <a:ext uri="{0D108BD9-81ED-4DB2-BD59-A6C34878D82A}">
                    <a16:rowId xmlns:a16="http://schemas.microsoft.com/office/drawing/2014/main" val="3011847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9856426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ChangeArrowheads="1"/>
          </p:cNvSpPr>
          <p:nvPr/>
        </p:nvSpPr>
        <p:spPr bwMode="auto">
          <a:xfrm>
            <a:off x="251520" y="395954"/>
            <a:ext cx="8347890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Discipline 4.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定義及驗證真因 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(Identify the Root Cause)</a:t>
            </a:r>
          </a:p>
          <a:p>
            <a:pPr>
              <a:defRPr/>
            </a:pPr>
            <a:r>
              <a:rPr lang="en-US" altLang="zh-TW" sz="1400" b="1" dirty="0">
                <a:latin typeface="+mn-lt"/>
                <a:ea typeface="新細明體" pitchFamily="18" charset="-120"/>
              </a:rPr>
              <a:t>(Identify all potential causes which could explain why the problem occurred)</a:t>
            </a:r>
            <a:endParaRPr lang="zh-TW" altLang="en-US" sz="1400" b="1" dirty="0">
              <a:latin typeface="+mn-lt"/>
              <a:ea typeface="新細明體" pitchFamily="18" charset="-12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57685" y="1052736"/>
            <a:ext cx="82417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4.1 Non-conformance root cause (</a:t>
            </a:r>
            <a:r>
              <a:rPr lang="en-US" altLang="zh-TW" sz="1600" b="1" dirty="0">
                <a:solidFill>
                  <a:srgbClr val="FF0000"/>
                </a:solidFill>
              </a:rPr>
              <a:t>defect nature / technical root cause</a:t>
            </a:r>
            <a:r>
              <a:rPr lang="en-US" altLang="zh-TW" sz="1600" b="1" dirty="0">
                <a:solidFill>
                  <a:srgbClr val="0000FF"/>
                </a:solidFill>
              </a:rPr>
              <a:t>): </a:t>
            </a:r>
          </a:p>
          <a:p>
            <a:r>
              <a:rPr lang="en-US" altLang="zh-TW" sz="1600" b="1" dirty="0">
                <a:solidFill>
                  <a:srgbClr val="0000FF"/>
                </a:solidFill>
              </a:rPr>
              <a:t>         c) </a:t>
            </a:r>
            <a:r>
              <a:rPr lang="zh-TW" altLang="en-US" sz="1600" b="1" dirty="0">
                <a:solidFill>
                  <a:srgbClr val="0000FF"/>
                </a:solidFill>
              </a:rPr>
              <a:t>真因驗證 </a:t>
            </a:r>
            <a:r>
              <a:rPr lang="en-US" altLang="zh-TW" sz="1600" b="1" dirty="0">
                <a:solidFill>
                  <a:srgbClr val="0000FF"/>
                </a:solidFill>
              </a:rPr>
              <a:t>(Root Cause Verification)</a:t>
            </a:r>
            <a:endParaRPr lang="zh-TW" altLang="en-US" sz="12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49537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ChangeArrowheads="1"/>
          </p:cNvSpPr>
          <p:nvPr/>
        </p:nvSpPr>
        <p:spPr bwMode="auto">
          <a:xfrm>
            <a:off x="251520" y="395954"/>
            <a:ext cx="8347890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Discipline 4.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定義及驗證真因 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(Identify the Root Cause)</a:t>
            </a:r>
          </a:p>
          <a:p>
            <a:pPr>
              <a:defRPr/>
            </a:pPr>
            <a:r>
              <a:rPr lang="en-US" altLang="zh-TW" sz="1400" b="1" dirty="0">
                <a:latin typeface="+mn-lt"/>
                <a:ea typeface="新細明體" pitchFamily="18" charset="-120"/>
              </a:rPr>
              <a:t>(Identify all potential causes which could explain why the problem occurred)</a:t>
            </a:r>
            <a:endParaRPr lang="zh-TW" altLang="en-US" sz="1400" b="1" dirty="0">
              <a:latin typeface="+mn-lt"/>
              <a:ea typeface="新細明體" pitchFamily="18" charset="-12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57685" y="1052736"/>
            <a:ext cx="752668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4.1 Non-conformance root cause (</a:t>
            </a:r>
            <a:r>
              <a:rPr lang="en-US" altLang="zh-TW" sz="1600" b="1" dirty="0">
                <a:solidFill>
                  <a:srgbClr val="FF0000"/>
                </a:solidFill>
              </a:rPr>
              <a:t>defect nature / technical root cause</a:t>
            </a:r>
            <a:r>
              <a:rPr lang="en-US" altLang="zh-TW" sz="1600" b="1" dirty="0">
                <a:solidFill>
                  <a:srgbClr val="0000FF"/>
                </a:solidFill>
              </a:rPr>
              <a:t>): </a:t>
            </a:r>
          </a:p>
          <a:p>
            <a:pPr lvl="1"/>
            <a:r>
              <a:rPr lang="en-US" altLang="zh-TW" sz="1600" b="1" dirty="0">
                <a:solidFill>
                  <a:srgbClr val="0000FF"/>
                </a:solidFill>
              </a:rPr>
              <a:t>d) 5-Why analysis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25865" y="5725822"/>
            <a:ext cx="76083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0000FF"/>
                </a:solidFill>
              </a:rPr>
              <a:t>b) Conclusion :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086304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ChangeArrowheads="1"/>
          </p:cNvSpPr>
          <p:nvPr/>
        </p:nvSpPr>
        <p:spPr bwMode="auto">
          <a:xfrm>
            <a:off x="251520" y="395954"/>
            <a:ext cx="8347890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4.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定義及驗證真因 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(Identify the Root Cause)</a:t>
            </a:r>
          </a:p>
          <a:p>
            <a:pPr>
              <a:defRPr/>
            </a:pPr>
            <a:r>
              <a:rPr lang="en-US" altLang="zh-TW" sz="1400" b="1" dirty="0">
                <a:latin typeface="+mj-lt"/>
                <a:ea typeface="新細明體" pitchFamily="18" charset="-120"/>
              </a:rPr>
              <a:t>(Identify all potential causes which could explain why the problem occurred)</a:t>
            </a:r>
            <a:endParaRPr lang="zh-TW" altLang="en-US" sz="1400" b="1" dirty="0">
              <a:latin typeface="+mj-lt"/>
              <a:ea typeface="新細明體" pitchFamily="18" charset="-12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66555" y="1102975"/>
            <a:ext cx="85059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4.2 </a:t>
            </a:r>
            <a:r>
              <a:rPr lang="en-US" altLang="zh-TW" sz="1600" b="1" dirty="0">
                <a:solidFill>
                  <a:srgbClr val="FF0000"/>
                </a:solidFill>
              </a:rPr>
              <a:t>Non-detection / escape root cause </a:t>
            </a:r>
            <a:r>
              <a:rPr lang="en-US" altLang="zh-TW" sz="1600" b="1" i="1" dirty="0">
                <a:solidFill>
                  <a:srgbClr val="0000FF"/>
                </a:solidFill>
              </a:rPr>
              <a:t>(Provide reason to why the current system failed to detect)</a:t>
            </a:r>
            <a:endParaRPr lang="en-US" altLang="zh-TW" sz="1600" b="1" dirty="0">
              <a:solidFill>
                <a:srgbClr val="000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01153" y="5392044"/>
            <a:ext cx="24367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b) Conclusion</a:t>
            </a:r>
            <a:endParaRPr lang="zh-TW" altLang="en-US" sz="1200" b="1" dirty="0">
              <a:solidFill>
                <a:srgbClr val="0000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31840" y="1357834"/>
            <a:ext cx="14841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TW" sz="1600" b="1" dirty="0">
                <a:solidFill>
                  <a:srgbClr val="0000FF"/>
                </a:solidFill>
              </a:rPr>
              <a:t> a) 5-why:</a:t>
            </a:r>
          </a:p>
        </p:txBody>
      </p:sp>
    </p:spTree>
    <p:extLst>
      <p:ext uri="{BB962C8B-B14F-4D97-AF65-F5344CB8AC3E}">
        <p14:creationId xmlns:p14="http://schemas.microsoft.com/office/powerpoint/2010/main" val="3324513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0" name="Rectangle 4"/>
          <p:cNvSpPr>
            <a:spLocks noChangeArrowheads="1"/>
          </p:cNvSpPr>
          <p:nvPr/>
        </p:nvSpPr>
        <p:spPr bwMode="auto">
          <a:xfrm>
            <a:off x="411163" y="188913"/>
            <a:ext cx="69691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Discipline 1. 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選定團隊 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Form the Team</a:t>
            </a:r>
            <a:endParaRPr lang="zh-TW" altLang="en-US" dirty="0">
              <a:solidFill>
                <a:srgbClr val="4D4D4D"/>
              </a:solidFill>
              <a:latin typeface="+mn-lt"/>
              <a:ea typeface="新細明體" pitchFamily="18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1043608" y="1484784"/>
            <a:ext cx="4608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S210</a:t>
            </a:r>
          </a:p>
          <a:p>
            <a:r>
              <a:rPr lang="en-US" altLang="zh-TW" dirty="0"/>
              <a:t>S220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501337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6525" y="344850"/>
            <a:ext cx="8640960" cy="70788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5.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擬定及驗證永久改善對策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Choose and verify permanent corrective action (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列出各項執行之對策並檢核其對策有效性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)</a:t>
            </a:r>
            <a:endParaRPr lang="zh-TW" altLang="en-US" sz="2000" b="1" dirty="0">
              <a:solidFill>
                <a:srgbClr val="4D4D4D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新細明體" pitchFamily="18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63495" y="1124744"/>
            <a:ext cx="8370930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5.1 What was the chosen corrective action to correct the root cause? (Add photo or diagram where applicable.)</a:t>
            </a:r>
          </a:p>
          <a:p>
            <a:pPr lvl="1"/>
            <a:endParaRPr lang="en-US" altLang="zh-TW" sz="1400" b="1" dirty="0"/>
          </a:p>
          <a:p>
            <a:pPr lvl="1"/>
            <a:r>
              <a:rPr lang="en-US" altLang="zh-TW" sz="1600" b="1" dirty="0"/>
              <a:t>Short term :</a:t>
            </a:r>
          </a:p>
          <a:p>
            <a:pPr lvl="1"/>
            <a:endParaRPr lang="en-US" altLang="zh-TW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r>
              <a:rPr lang="en-US" altLang="zh-TW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Long term:</a:t>
            </a:r>
          </a:p>
          <a:p>
            <a:pPr lvl="1"/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900878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57685" y="1052736"/>
            <a:ext cx="82417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5.1 What was the chosen corrective action to correct the root cause? (Add photo or diagram where applicable.)</a:t>
            </a: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296525" y="344850"/>
            <a:ext cx="8640960" cy="70788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5.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擬定及驗證永久改善對策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Choose and verify permanent corrective action (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列出各項執行之對策並檢核其對策有效性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)</a:t>
            </a:r>
            <a:endParaRPr lang="zh-TW" altLang="en-US" sz="2000" b="1" dirty="0">
              <a:solidFill>
                <a:srgbClr val="4D4D4D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196425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A3647F-B5CB-4C0D-A009-B847CBF56DA1}" type="slidenum">
              <a:rPr lang="zh-TW" altLang="en-US" smtClean="0"/>
              <a:pPr/>
              <a:t>21</a:t>
            </a:fld>
            <a:endParaRPr lang="zh-TW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96525" y="344850"/>
            <a:ext cx="8640960" cy="70788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5.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擬定及驗證永久改善對策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Choose and verify permanent corrective action (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列出各項執行之對策並檢核其對策有效性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)</a:t>
            </a:r>
            <a:endParaRPr lang="zh-TW" altLang="en-US" sz="2000" b="1" dirty="0">
              <a:solidFill>
                <a:srgbClr val="4D4D4D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新細明體" pitchFamily="18" charset="-12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8650" y="1074222"/>
            <a:ext cx="35126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5.2 Verification of actions effectiveness</a:t>
            </a:r>
            <a:endParaRPr lang="zh-TW" altLang="en-US" sz="16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4744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A3647F-B5CB-4C0D-A009-B847CBF56DA1}" type="slidenum">
              <a:rPr lang="zh-TW" altLang="en-US" smtClean="0"/>
              <a:pPr/>
              <a:t>22</a:t>
            </a:fld>
            <a:endParaRPr lang="zh-TW" altLang="en-US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296525" y="344850"/>
            <a:ext cx="8640960" cy="70788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5.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擬定及驗證永久改善對策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Choose and verify permanent corrective action (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列出各項執行之對策並檢核其對策有效性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)</a:t>
            </a:r>
            <a:endParaRPr lang="zh-TW" altLang="en-US" sz="2000" b="1" dirty="0">
              <a:solidFill>
                <a:srgbClr val="4D4D4D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新細明體" pitchFamily="18" charset="-12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8650" y="1074222"/>
            <a:ext cx="35126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b="1" dirty="0">
                <a:solidFill>
                  <a:srgbClr val="0000FF"/>
                </a:solidFill>
              </a:rPr>
              <a:t>5.2 Verification of actions effectiveness</a:t>
            </a:r>
            <a:endParaRPr lang="zh-TW" altLang="en-US" sz="16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6139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296525" y="432538"/>
            <a:ext cx="8347890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Discipline 6.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實施認永久改善對策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Corrective Actions Implementation</a:t>
            </a:r>
            <a:endParaRPr lang="zh-TW" altLang="en-US" sz="2000" b="1" dirty="0">
              <a:solidFill>
                <a:srgbClr val="4D4D4D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n-lt"/>
              <a:ea typeface="新細明體" pitchFamily="18" charset="-12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76545" y="1223755"/>
            <a:ext cx="8055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6.1 For non-conformance root cause (</a:t>
            </a:r>
            <a:r>
              <a:rPr lang="en-US" altLang="zh-TW" dirty="0">
                <a:solidFill>
                  <a:srgbClr val="FF0000"/>
                </a:solidFill>
              </a:rPr>
              <a:t>defect nature / technical root cause</a:t>
            </a:r>
            <a:r>
              <a:rPr lang="en-US" altLang="zh-TW" dirty="0"/>
              <a:t>): 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6535" y="3158970"/>
            <a:ext cx="85059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6.2 For </a:t>
            </a:r>
            <a:r>
              <a:rPr lang="en-US" altLang="zh-TW" dirty="0">
                <a:solidFill>
                  <a:srgbClr val="FF0000"/>
                </a:solidFill>
              </a:rPr>
              <a:t>non-detection / escape root cause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995376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34395" y="747573"/>
            <a:ext cx="880247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7.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避免再發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Prevent Recurrence (Modify System / Document)</a:t>
            </a:r>
            <a:endParaRPr lang="zh-TW" altLang="en-US" sz="2000" b="1" dirty="0">
              <a:solidFill>
                <a:srgbClr val="4D4D4D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新細明體" pitchFamily="18" charset="-12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7250" y="1493785"/>
            <a:ext cx="23776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7.1 Systemic Actions:</a:t>
            </a:r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3913661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A3647F-B5CB-4C0D-A009-B847CBF56DA1}" type="slidenum">
              <a:rPr lang="zh-TW" altLang="en-US" smtClean="0"/>
              <a:pPr/>
              <a:t>25</a:t>
            </a:fld>
            <a:endParaRPr lang="zh-TW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34395" y="747573"/>
            <a:ext cx="880247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7.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避免再發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Prevent Recurrence (Modify System / Document)</a:t>
            </a:r>
            <a:endParaRPr lang="zh-TW" altLang="en-US" sz="2000" b="1" dirty="0">
              <a:solidFill>
                <a:srgbClr val="4D4D4D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632029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34395" y="747573"/>
            <a:ext cx="880247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7.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避免再發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Prevent Recurrence (Modify System / Document)</a:t>
            </a:r>
            <a:endParaRPr lang="zh-TW" altLang="en-US" sz="2000" b="1" dirty="0">
              <a:solidFill>
                <a:srgbClr val="4D4D4D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新細明體" pitchFamily="18" charset="-12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7250" y="1493785"/>
            <a:ext cx="7285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7.2 Corrective Actions Fan-out: (</a:t>
            </a:r>
            <a:r>
              <a:rPr lang="zh-TW" altLang="en-US" dirty="0"/>
              <a:t>水平展開</a:t>
            </a:r>
            <a:r>
              <a:rPr lang="en-US" altLang="zh-TW" dirty="0"/>
              <a:t>):</a:t>
            </a:r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22462065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407988" y="439837"/>
            <a:ext cx="7607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8. Congratulate the Team</a:t>
            </a:r>
            <a:endParaRPr lang="zh-TW" altLang="en-US" sz="2000" b="1" dirty="0">
              <a:solidFill>
                <a:srgbClr val="4D4D4D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新細明體" pitchFamily="18" charset="-12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11188" y="998538"/>
            <a:ext cx="7607300" cy="401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defRPr/>
            </a:pPr>
            <a:r>
              <a:rPr lang="en-US" altLang="zh-TW" sz="2000" dirty="0">
                <a:solidFill>
                  <a:srgbClr val="0000FF"/>
                </a:solidFill>
                <a:latin typeface="+mn-lt"/>
                <a:ea typeface="新細明體" pitchFamily="18" charset="-120"/>
              </a:rPr>
              <a:t>Thanks for every member helped in this case.</a:t>
            </a:r>
            <a:endParaRPr lang="zh-TW" altLang="en-US" sz="2000" dirty="0">
              <a:solidFill>
                <a:srgbClr val="0000FF"/>
              </a:solidFill>
              <a:latin typeface="+mn-lt"/>
              <a:ea typeface="新細明體" pitchFamily="18" charset="-12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87151" y="1853825"/>
            <a:ext cx="298998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0">
              <a:lnSpc>
                <a:spcPct val="150000"/>
              </a:lnSpc>
              <a:spcAft>
                <a:spcPts val="0"/>
              </a:spcAft>
            </a:pPr>
            <a:r>
              <a:rPr lang="en-US" altLang="zh-TW" b="1" dirty="0">
                <a:latin typeface="Calibri" panose="020F0502020204030204" pitchFamily="34" charset="0"/>
                <a:ea typeface="SimSun" panose="02010600030101010101" pitchFamily="2" charset="-122"/>
              </a:rPr>
              <a:t>Reviewed and Approved by:</a:t>
            </a:r>
            <a:endParaRPr lang="zh-TW" altLang="zh-TW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010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8" name="Rectangle 4"/>
          <p:cNvSpPr>
            <a:spLocks noChangeArrowheads="1"/>
          </p:cNvSpPr>
          <p:nvPr/>
        </p:nvSpPr>
        <p:spPr bwMode="auto">
          <a:xfrm>
            <a:off x="206515" y="460993"/>
            <a:ext cx="882001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Discipline 2.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描述問題及現況掌握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Describe the Problem</a:t>
            </a:r>
          </a:p>
          <a:p>
            <a:pPr>
              <a:defRPr/>
            </a:pPr>
            <a:r>
              <a:rPr lang="en-US" altLang="zh-TW" sz="1200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(WHO detected the problem? WHAT is wrong? State the problem in terms of object and defect. WHERE the problem was first detected, describe location of the detection, lot #,  WHEN and HOW it was detected)</a:t>
            </a:r>
            <a:r>
              <a:rPr lang="en-US" altLang="zh-TW" sz="1200" dirty="0">
                <a:solidFill>
                  <a:srgbClr val="4D4D4D"/>
                </a:solidFill>
                <a:latin typeface="+mn-lt"/>
                <a:ea typeface="新細明體" pitchFamily="18" charset="-120"/>
              </a:rPr>
              <a:t> </a:t>
            </a:r>
            <a:endParaRPr lang="zh-TW" altLang="en-US" sz="1200" dirty="0">
              <a:solidFill>
                <a:srgbClr val="4D4D4D"/>
              </a:solidFill>
              <a:latin typeface="+mn-lt"/>
              <a:ea typeface="新細明體" pitchFamily="18" charset="-120"/>
            </a:endParaRPr>
          </a:p>
        </p:txBody>
      </p:sp>
      <p:graphicFrame>
        <p:nvGraphicFramePr>
          <p:cNvPr id="3" name="Group 138"/>
          <p:cNvGraphicFramePr>
            <a:graphicFrameLocks noGrp="1"/>
          </p:cNvGraphicFramePr>
          <p:nvPr>
            <p:ph/>
            <p:extLst>
              <p:ext uri="{D42A27DB-BD31-4B8C-83A1-F6EECF244321}">
                <p14:modId xmlns:p14="http://schemas.microsoft.com/office/powerpoint/2010/main" val="3311831702"/>
              </p:ext>
            </p:extLst>
          </p:nvPr>
        </p:nvGraphicFramePr>
        <p:xfrm>
          <a:off x="341313" y="1358769"/>
          <a:ext cx="8685212" cy="4950551"/>
        </p:xfrm>
        <a:graphic>
          <a:graphicData uri="http://schemas.openxmlformats.org/drawingml/2006/table">
            <a:tbl>
              <a:tblPr/>
              <a:tblGrid>
                <a:gridCol w="10449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40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0547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TW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Arial Unicode MS" pitchFamily="34" charset="-120"/>
                          <a:cs typeface="Arial" pitchFamily="34" charset="0"/>
                        </a:rPr>
                        <a:t>What</a:t>
                      </a:r>
                    </a:p>
                  </a:txBody>
                  <a:tcPr marL="91432" marR="91432" marT="45718" marB="4571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zh-TW" sz="1400" dirty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2024/11/16 F22 RUN S07 STEP.5 MFC-01 ALARM issue</a:t>
                      </a:r>
                      <a:endParaRPr lang="zh-TW" altLang="zh-TW" sz="1400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kumimoji="0" lang="en-US" altLang="zh-TW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kumimoji="0" lang="en-US" altLang="zh-TW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kumimoji="0" lang="en-US" altLang="zh-TW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zh-TW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產品厚度</a:t>
                      </a:r>
                      <a:r>
                        <a:rPr kumimoji="0" lang="en-US" altLang="zh-TW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(Å)</a:t>
                      </a:r>
                      <a:r>
                        <a:rPr kumimoji="0" lang="zh-TW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kumimoji="0" lang="en-US" altLang="zh-TW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slot-1  C1/C4/C6:</a:t>
                      </a:r>
                      <a:r>
                        <a:rPr kumimoji="0" lang="zh-TW" alt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kumimoji="0" lang="en-US" altLang="zh-TW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221/217/225 OOS(SPEC:200+/-20)</a:t>
                      </a:r>
                      <a:endParaRPr kumimoji="0" lang="en-US" altLang="zh-TW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 pitchFamily="34" charset="0"/>
                      </a:endParaRPr>
                    </a:p>
                  </a:txBody>
                  <a:tcPr marL="91432" marR="91432" marT="45718" marB="4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2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TW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Arial Unicode MS" pitchFamily="34" charset="-120"/>
                          <a:cs typeface="Arial" pitchFamily="34" charset="0"/>
                        </a:rPr>
                        <a:t>Where</a:t>
                      </a:r>
                    </a:p>
                  </a:txBody>
                  <a:tcPr marL="91432" marR="91432" marT="45718" marB="45718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zh-TW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F22</a:t>
                      </a:r>
                      <a:endParaRPr kumimoji="0" lang="zh-TW" alt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 pitchFamily="34" charset="0"/>
                      </a:endParaRPr>
                    </a:p>
                  </a:txBody>
                  <a:tcPr marL="91432" marR="91432" marT="45718" marB="4571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57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TW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Arial Unicode MS" pitchFamily="34" charset="-120"/>
                          <a:cs typeface="Arial" pitchFamily="34" charset="0"/>
                        </a:rPr>
                        <a:t>When</a:t>
                      </a:r>
                    </a:p>
                  </a:txBody>
                  <a:tcPr marL="91432" marR="91432" marT="45718" marB="45718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zh-TW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2024/11/16</a:t>
                      </a:r>
                    </a:p>
                  </a:txBody>
                  <a:tcPr marL="91432" marR="91432" marT="45718" marB="4571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52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TW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Arial Unicode MS" pitchFamily="34" charset="-120"/>
                          <a:cs typeface="Arial" pitchFamily="34" charset="0"/>
                        </a:rPr>
                        <a:t>Extent</a:t>
                      </a:r>
                    </a:p>
                  </a:txBody>
                  <a:tcPr marL="91432" marR="91432" marT="45718" marB="4571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zh-TW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itchFamily="34" charset="0"/>
                        </a:rPr>
                        <a:t>Impact 6 lots/150pcs</a:t>
                      </a:r>
                    </a:p>
                  </a:txBody>
                  <a:tcPr marL="91432" marR="91432" marT="45718" marB="4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1" name="圖片 10">
            <a:extLst>
              <a:ext uri="{FF2B5EF4-FFF2-40B4-BE49-F238E27FC236}">
                <a16:creationId xmlns:a16="http://schemas.microsoft.com/office/drawing/2014/main" id="{366665D1-07CA-4929-3480-517C9EA4C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675" y="4221088"/>
            <a:ext cx="596265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95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496157"/>
            <a:ext cx="8229600" cy="340555"/>
          </a:xfrm>
        </p:spPr>
        <p:txBody>
          <a:bodyPr/>
          <a:lstStyle/>
          <a:p>
            <a:r>
              <a:rPr lang="en-US" altLang="zh-TW" dirty="0" err="1"/>
              <a:t>Runcard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0B2432-A20E-4E26-94E6-104434F1F062}" type="slidenum">
              <a:rPr lang="zh-TW" altLang="en-US" smtClean="0"/>
              <a:pPr/>
              <a:t>3</a:t>
            </a:fld>
            <a:endParaRPr lang="zh-TW" altLang="en-US"/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B1668D62-113D-6E81-CED2-40A0D78F0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2" y="3501008"/>
            <a:ext cx="9144000" cy="2599765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9CDC0091-1B37-00CB-EB13-50A2DDF23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6000"/>
            <a:ext cx="9144000" cy="258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531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496157"/>
            <a:ext cx="8229600" cy="340555"/>
          </a:xfrm>
        </p:spPr>
        <p:txBody>
          <a:bodyPr/>
          <a:lstStyle/>
          <a:p>
            <a:r>
              <a:rPr lang="en-US" altLang="zh-TW" dirty="0" err="1"/>
              <a:t>Runcard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0B2432-A20E-4E26-94E6-104434F1F062}" type="slidenum">
              <a:rPr lang="zh-TW" altLang="en-US" smtClean="0"/>
              <a:pPr/>
              <a:t>4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274FC7A-3B76-BDCF-3AD8-19EC1592BE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3991"/>
          <a:stretch/>
        </p:blipFill>
        <p:spPr>
          <a:xfrm>
            <a:off x="0" y="936000"/>
            <a:ext cx="9144000" cy="258597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64FEFD4-74DB-8260-26D3-FC098BD90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000" y="3528000"/>
            <a:ext cx="9144000" cy="2585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463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DC5703A-91F3-B6A1-9482-54EA45571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631224"/>
            <a:ext cx="7625692" cy="3937517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0B2432-A20E-4E26-94E6-104434F1F062}" type="slidenum">
              <a:rPr lang="zh-TW" altLang="en-US" smtClean="0"/>
              <a:pPr/>
              <a:t>5</a:t>
            </a:fld>
            <a:endParaRPr lang="zh-TW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07504" y="201995"/>
            <a:ext cx="882001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Discipline 2.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描述問題及現況掌握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Describe the Problem</a:t>
            </a:r>
          </a:p>
          <a:p>
            <a:pPr>
              <a:defRPr/>
            </a:pPr>
            <a:r>
              <a:rPr lang="en-US" altLang="zh-TW" sz="1200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(WHO detected the problem? WHAT is wrong? State the problem in terms of object and defect. WHERE the problem was first detected, describe location of the detection, lot #,  WHEN and HOW it was detected)</a:t>
            </a:r>
            <a:r>
              <a:rPr lang="en-US" altLang="zh-TW" sz="1200" dirty="0">
                <a:solidFill>
                  <a:srgbClr val="4D4D4D"/>
                </a:solidFill>
                <a:latin typeface="+mn-lt"/>
                <a:ea typeface="新細明體" pitchFamily="18" charset="-120"/>
              </a:rPr>
              <a:t> </a:t>
            </a:r>
            <a:endParaRPr lang="zh-TW" altLang="en-US" sz="1200" dirty="0">
              <a:solidFill>
                <a:srgbClr val="4D4D4D"/>
              </a:solidFill>
              <a:latin typeface="+mn-lt"/>
              <a:ea typeface="新細明體" pitchFamily="18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0A22DCA-C9EF-6198-8AB5-3EC3AFB8A481}"/>
              </a:ext>
            </a:extLst>
          </p:cNvPr>
          <p:cNvSpPr/>
          <p:nvPr/>
        </p:nvSpPr>
        <p:spPr>
          <a:xfrm>
            <a:off x="5931252" y="2000555"/>
            <a:ext cx="1017011" cy="356818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58191A2-A9B4-F826-5AEB-B3682C3265EF}"/>
              </a:ext>
            </a:extLst>
          </p:cNvPr>
          <p:cNvSpPr txBox="1"/>
          <p:nvPr/>
        </p:nvSpPr>
        <p:spPr>
          <a:xfrm>
            <a:off x="5989446" y="1586090"/>
            <a:ext cx="900621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異常點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CA9FCF3-6C2A-FF07-0640-FEBB43581EB3}"/>
              </a:ext>
            </a:extLst>
          </p:cNvPr>
          <p:cNvSpPr txBox="1"/>
          <p:nvPr/>
        </p:nvSpPr>
        <p:spPr>
          <a:xfrm>
            <a:off x="1403648" y="5661248"/>
            <a:ext cx="510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Step.</a:t>
            </a:r>
            <a:r>
              <a:rPr lang="en-US" altLang="zh-TW" dirty="0"/>
              <a:t>5</a:t>
            </a:r>
            <a:r>
              <a:rPr lang="zh-TW" altLang="en-US" dirty="0"/>
              <a:t> </a:t>
            </a:r>
            <a:r>
              <a:rPr lang="en-US" altLang="zh-TW" dirty="0"/>
              <a:t>8</a:t>
            </a:r>
            <a:r>
              <a:rPr lang="zh-TW" altLang="en-US" dirty="0"/>
              <a:t>分鐘未通</a:t>
            </a:r>
            <a:r>
              <a:rPr lang="en-US" altLang="zh-TW" dirty="0"/>
              <a:t>N2</a:t>
            </a:r>
            <a:r>
              <a:rPr lang="zh-TW" altLang="en-US" dirty="0"/>
              <a:t>，造成殘存</a:t>
            </a:r>
            <a:r>
              <a:rPr lang="en-US" altLang="zh-TW" dirty="0"/>
              <a:t>O2</a:t>
            </a:r>
            <a:r>
              <a:rPr lang="zh-TW" altLang="en-US" dirty="0"/>
              <a:t>與</a:t>
            </a:r>
            <a:r>
              <a:rPr lang="en-US" altLang="zh-TW" dirty="0"/>
              <a:t>Si</a:t>
            </a:r>
            <a:r>
              <a:rPr lang="zh-TW" altLang="en-US" dirty="0"/>
              <a:t>繼續反應。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86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4D786F4A-7414-D820-4470-57E0D2017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8840"/>
            <a:ext cx="9144000" cy="3564449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0B2432-A20E-4E26-94E6-104434F1F062}" type="slidenum">
              <a:rPr lang="zh-TW" altLang="en-US" smtClean="0"/>
              <a:pPr/>
              <a:t>6</a:t>
            </a:fld>
            <a:endParaRPr lang="zh-TW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06515" y="201995"/>
            <a:ext cx="882001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Discipline 2.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描述問題及現況掌握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Describe the Problem</a:t>
            </a:r>
          </a:p>
          <a:p>
            <a:pPr>
              <a:defRPr/>
            </a:pPr>
            <a:r>
              <a:rPr lang="en-US" altLang="zh-TW" sz="1200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(WHO detected the problem? WHAT is wrong? State the problem in terms of object and defect. WHERE the problem was first detected, describe location of the detection, lot #,  WHEN and HOW it was detected)</a:t>
            </a:r>
            <a:r>
              <a:rPr lang="en-US" altLang="zh-TW" sz="1200" dirty="0">
                <a:solidFill>
                  <a:srgbClr val="4D4D4D"/>
                </a:solidFill>
                <a:latin typeface="+mn-lt"/>
                <a:ea typeface="新細明體" pitchFamily="18" charset="-120"/>
              </a:rPr>
              <a:t> </a:t>
            </a:r>
            <a:endParaRPr lang="zh-TW" altLang="en-US" sz="1200" dirty="0">
              <a:solidFill>
                <a:srgbClr val="4D4D4D"/>
              </a:solidFill>
              <a:latin typeface="+mn-lt"/>
              <a:ea typeface="新細明體" pitchFamily="18" charset="-12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4448" y="1068181"/>
            <a:ext cx="524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TW" dirty="0"/>
              <a:t>RMS check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step.5 </a:t>
            </a:r>
            <a:r>
              <a:rPr lang="zh-TW" altLang="en-US" dirty="0"/>
              <a:t>降溫步驟</a:t>
            </a:r>
            <a:r>
              <a:rPr lang="en-US" altLang="zh-TW" dirty="0"/>
              <a:t>alarm,</a:t>
            </a:r>
            <a:r>
              <a:rPr lang="zh-TW" altLang="en-US" dirty="0"/>
              <a:t>溫度皆正常。</a:t>
            </a:r>
          </a:p>
        </p:txBody>
      </p:sp>
      <p:sp>
        <p:nvSpPr>
          <p:cNvPr id="20" name="矩形 4"/>
          <p:cNvSpPr/>
          <p:nvPr/>
        </p:nvSpPr>
        <p:spPr>
          <a:xfrm>
            <a:off x="5094122" y="1928359"/>
            <a:ext cx="1854142" cy="3732889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4"/>
          <p:cNvSpPr/>
          <p:nvPr/>
        </p:nvSpPr>
        <p:spPr>
          <a:xfrm>
            <a:off x="6948264" y="1928358"/>
            <a:ext cx="2160240" cy="373289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5418158" y="1559027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設定溫度</a:t>
            </a:r>
          </a:p>
        </p:txBody>
      </p:sp>
      <p:sp>
        <p:nvSpPr>
          <p:cNvPr id="11" name="文字方塊 10"/>
          <p:cNvSpPr txBox="1"/>
          <p:nvPr/>
        </p:nvSpPr>
        <p:spPr>
          <a:xfrm>
            <a:off x="7524328" y="1549929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實際溫度</a:t>
            </a:r>
          </a:p>
        </p:txBody>
      </p:sp>
    </p:spTree>
    <p:extLst>
      <p:ext uri="{BB962C8B-B14F-4D97-AF65-F5344CB8AC3E}">
        <p14:creationId xmlns:p14="http://schemas.microsoft.com/office/powerpoint/2010/main" val="3968064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圖片 17">
            <a:extLst>
              <a:ext uri="{FF2B5EF4-FFF2-40B4-BE49-F238E27FC236}">
                <a16:creationId xmlns:a16="http://schemas.microsoft.com/office/drawing/2014/main" id="{EE137DD7-E73E-C978-8106-37112F3EC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606"/>
            <a:ext cx="9144000" cy="433669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0B2432-A20E-4E26-94E6-104434F1F062}" type="slidenum">
              <a:rPr lang="zh-TW" altLang="en-US" smtClean="0"/>
              <a:pPr/>
              <a:t>7</a:t>
            </a:fld>
            <a:endParaRPr lang="zh-TW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06515" y="201995"/>
            <a:ext cx="882001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Discipline 2.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描述問題及現況掌握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Describe the Problem</a:t>
            </a:r>
          </a:p>
          <a:p>
            <a:pPr>
              <a:defRPr/>
            </a:pPr>
            <a:r>
              <a:rPr lang="en-US" altLang="zh-TW" sz="1200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新細明體" pitchFamily="18" charset="-120"/>
              </a:rPr>
              <a:t>(WHO detected the problem? WHAT is wrong? State the problem in terms of object and defect. WHERE the problem was first detected, describe location of the detection, lot #,  WHEN and HOW it was detected)</a:t>
            </a:r>
            <a:r>
              <a:rPr lang="en-US" altLang="zh-TW" sz="1200" dirty="0">
                <a:solidFill>
                  <a:srgbClr val="4D4D4D"/>
                </a:solidFill>
                <a:latin typeface="+mn-lt"/>
                <a:ea typeface="新細明體" pitchFamily="18" charset="-120"/>
              </a:rPr>
              <a:t> </a:t>
            </a:r>
            <a:endParaRPr lang="zh-TW" altLang="en-US" sz="1200" dirty="0">
              <a:solidFill>
                <a:srgbClr val="4D4D4D"/>
              </a:solidFill>
              <a:latin typeface="+mn-lt"/>
              <a:ea typeface="新細明體" pitchFamily="18" charset="-120"/>
            </a:endParaRPr>
          </a:p>
        </p:txBody>
      </p:sp>
      <p:sp>
        <p:nvSpPr>
          <p:cNvPr id="20" name="矩形 4"/>
          <p:cNvSpPr/>
          <p:nvPr/>
        </p:nvSpPr>
        <p:spPr>
          <a:xfrm>
            <a:off x="5687616" y="1785910"/>
            <a:ext cx="1404664" cy="4415761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4"/>
          <p:cNvSpPr/>
          <p:nvPr/>
        </p:nvSpPr>
        <p:spPr>
          <a:xfrm>
            <a:off x="7092280" y="1785910"/>
            <a:ext cx="2016224" cy="4415761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5940152" y="1191579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設定流量</a:t>
            </a:r>
          </a:p>
        </p:txBody>
      </p:sp>
      <p:sp>
        <p:nvSpPr>
          <p:cNvPr id="11" name="文字方塊 10"/>
          <p:cNvSpPr txBox="1"/>
          <p:nvPr/>
        </p:nvSpPr>
        <p:spPr>
          <a:xfrm>
            <a:off x="7611223" y="1174734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實際流量</a:t>
            </a:r>
          </a:p>
        </p:txBody>
      </p:sp>
      <p:sp>
        <p:nvSpPr>
          <p:cNvPr id="14" name="TextBox 6"/>
          <p:cNvSpPr txBox="1"/>
          <p:nvPr/>
        </p:nvSpPr>
        <p:spPr>
          <a:xfrm>
            <a:off x="241987" y="1238241"/>
            <a:ext cx="47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TW" dirty="0"/>
              <a:t>RMS check gas flow :N</a:t>
            </a:r>
            <a:r>
              <a:rPr lang="en-US" altLang="zh-TW" baseline="-25000" dirty="0"/>
              <a:t>2</a:t>
            </a:r>
            <a:r>
              <a:rPr lang="zh-TW" altLang="en-US" dirty="0"/>
              <a:t>流量異常</a:t>
            </a:r>
            <a:endParaRPr lang="en-US" altLang="zh-TW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B061328-BAF9-5F82-71A0-72D76F821D37}"/>
              </a:ext>
            </a:extLst>
          </p:cNvPr>
          <p:cNvSpPr txBox="1"/>
          <p:nvPr/>
        </p:nvSpPr>
        <p:spPr>
          <a:xfrm>
            <a:off x="5724128" y="147549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N2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8633373-381B-FFEB-F496-E5F5E9ADC703}"/>
              </a:ext>
            </a:extLst>
          </p:cNvPr>
          <p:cNvSpPr txBox="1"/>
          <p:nvPr/>
        </p:nvSpPr>
        <p:spPr>
          <a:xfrm>
            <a:off x="6156176" y="147549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O2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FFB2833-8699-AA35-7C20-1FE024AA0D7C}"/>
              </a:ext>
            </a:extLst>
          </p:cNvPr>
          <p:cNvSpPr txBox="1"/>
          <p:nvPr/>
        </p:nvSpPr>
        <p:spPr>
          <a:xfrm>
            <a:off x="6578166" y="1475492"/>
            <a:ext cx="586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T-LC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FE7E7F7-2153-23E8-7C75-ECC5B3BF5E12}"/>
              </a:ext>
            </a:extLst>
          </p:cNvPr>
          <p:cNvSpPr txBox="1"/>
          <p:nvPr/>
        </p:nvSpPr>
        <p:spPr>
          <a:xfrm>
            <a:off x="7217580" y="147549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N2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F2E91628-4EEF-AF3C-A69A-BEC2254F53A4}"/>
              </a:ext>
            </a:extLst>
          </p:cNvPr>
          <p:cNvSpPr txBox="1"/>
          <p:nvPr/>
        </p:nvSpPr>
        <p:spPr>
          <a:xfrm>
            <a:off x="7862446" y="147549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O2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4B4AFF0-F74D-EF7B-5ADC-139FCD1804F5}"/>
              </a:ext>
            </a:extLst>
          </p:cNvPr>
          <p:cNvSpPr txBox="1"/>
          <p:nvPr/>
        </p:nvSpPr>
        <p:spPr>
          <a:xfrm>
            <a:off x="8522382" y="1475492"/>
            <a:ext cx="586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T-LC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6528A5E-3C59-FB9E-596F-427D56A10D91}"/>
              </a:ext>
            </a:extLst>
          </p:cNvPr>
          <p:cNvSpPr txBox="1"/>
          <p:nvPr/>
        </p:nvSpPr>
        <p:spPr>
          <a:xfrm>
            <a:off x="620766" y="6165304"/>
            <a:ext cx="2367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Step.</a:t>
            </a:r>
            <a:r>
              <a:rPr lang="en-US" altLang="zh-TW" dirty="0"/>
              <a:t>5</a:t>
            </a:r>
            <a:r>
              <a:rPr lang="en-US" dirty="0"/>
              <a:t> </a:t>
            </a:r>
            <a:r>
              <a:rPr lang="zh-TW" altLang="en-US" dirty="0"/>
              <a:t>約</a:t>
            </a:r>
            <a:r>
              <a:rPr lang="en-US" altLang="zh-TW" dirty="0"/>
              <a:t>8</a:t>
            </a:r>
            <a:r>
              <a:rPr lang="zh-TW" altLang="en-US" dirty="0"/>
              <a:t>分鐘未通</a:t>
            </a:r>
            <a:r>
              <a:rPr lang="en-US" altLang="zh-TW" dirty="0"/>
              <a:t>N2</a:t>
            </a:r>
          </a:p>
        </p:txBody>
      </p:sp>
    </p:spTree>
    <p:extLst>
      <p:ext uri="{BB962C8B-B14F-4D97-AF65-F5344CB8AC3E}">
        <p14:creationId xmlns:p14="http://schemas.microsoft.com/office/powerpoint/2010/main" val="2873477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2EE5674D-8850-7D83-85E3-55F6AC02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416" y="1916832"/>
            <a:ext cx="8609088" cy="130151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7504" y="1124744"/>
            <a:ext cx="8856984" cy="1320115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n"/>
            </a:pP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產品確認 </a:t>
            </a:r>
            <a:r>
              <a:rPr lang="en-US" altLang="zh-TW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量測</a:t>
            </a:r>
            <a:r>
              <a:rPr lang="en-US" altLang="zh-TW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C1</a:t>
            </a: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到</a:t>
            </a:r>
            <a:r>
              <a:rPr lang="en-US" altLang="zh-TW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C6</a:t>
            </a: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厚度</a:t>
            </a:r>
            <a:r>
              <a:rPr lang="zh-TW" altLang="en-US" sz="1000" dirty="0">
                <a:solidFill>
                  <a:schemeClr val="tx1"/>
                </a:solidFill>
              </a:rPr>
              <a:t>，</a:t>
            </a:r>
            <a:r>
              <a:rPr lang="zh-TW" altLang="en-US" sz="1000" dirty="0"/>
              <a:t> </a:t>
            </a:r>
            <a:r>
              <a:rPr lang="en-US" altLang="zh-TW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C1/C6 OOS</a:t>
            </a:r>
            <a:br>
              <a:rPr lang="en-US" altLang="zh-TW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0B2432-A20E-4E26-94E6-104434F1F062}" type="slidenum">
              <a:rPr lang="zh-TW" altLang="en-US" smtClean="0"/>
              <a:pPr/>
              <a:t>8</a:t>
            </a:fld>
            <a:endParaRPr lang="zh-TW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96525" y="332656"/>
            <a:ext cx="873097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Discipline 3.</a:t>
            </a:r>
            <a:r>
              <a:rPr lang="zh-TW" altLang="en-US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執行及驗證暫時防堵對策 </a:t>
            </a:r>
            <a:r>
              <a:rPr lang="en-US" altLang="zh-TW" sz="2000" b="1" dirty="0">
                <a:solidFill>
                  <a:srgbClr val="4D4D4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新細明體" pitchFamily="18" charset="-120"/>
              </a:rPr>
              <a:t>Contain the Problem</a:t>
            </a:r>
          </a:p>
          <a:p>
            <a:pPr>
              <a:defRPr/>
            </a:pPr>
            <a:r>
              <a:rPr lang="en-US" altLang="zh-TW" sz="1400" b="1" dirty="0">
                <a:solidFill>
                  <a:srgbClr val="4D4D4D"/>
                </a:solidFill>
                <a:latin typeface="+mj-lt"/>
                <a:ea typeface="新細明體" pitchFamily="18" charset="-120"/>
              </a:rPr>
              <a:t>(Define and implement containment actions to </a:t>
            </a:r>
            <a:r>
              <a:rPr lang="en-US" altLang="zh-TW" sz="1400" b="1" dirty="0">
                <a:solidFill>
                  <a:srgbClr val="FF0000"/>
                </a:solidFill>
                <a:latin typeface="+mj-lt"/>
                <a:ea typeface="新細明體" pitchFamily="18" charset="-120"/>
              </a:rPr>
              <a:t>isolate</a:t>
            </a:r>
            <a:r>
              <a:rPr lang="en-US" altLang="zh-TW" sz="1400" b="1" dirty="0">
                <a:solidFill>
                  <a:srgbClr val="4D4D4D"/>
                </a:solidFill>
                <a:latin typeface="+mj-lt"/>
                <a:ea typeface="新細明體" pitchFamily="18" charset="-120"/>
              </a:rPr>
              <a:t> the effect of problem from any internal/external customer until corrective action is implemented)</a:t>
            </a:r>
            <a:endParaRPr lang="zh-TW" altLang="en-US" sz="1400" b="1" dirty="0">
              <a:latin typeface="+mj-lt"/>
              <a:ea typeface="新細明體" pitchFamily="18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BFAA324-9D75-266F-E255-24E891C80365}"/>
              </a:ext>
            </a:extLst>
          </p:cNvPr>
          <p:cNvSpPr txBox="1"/>
          <p:nvPr/>
        </p:nvSpPr>
        <p:spPr>
          <a:xfrm>
            <a:off x="509301" y="3429000"/>
            <a:ext cx="7087398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Action: </a:t>
            </a:r>
            <a:b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(1)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C6 24452420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取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 clean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後再確認厚度是否合規格。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(2)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其他批待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C6 24452420 #1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確認完厚度再行補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RUN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C-clean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dirty="0">
              <a:solidFill>
                <a:prstClr val="black"/>
              </a:solidFill>
              <a:latin typeface="Calibri" panose="020F0502020204030204" pitchFamily="34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05126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7B72A579B9B74C8B60CD9DA12CE965" ma:contentTypeVersion="0" ma:contentTypeDescription="Create a new document." ma:contentTypeScope="" ma:versionID="7bfc160474e469b017f2f82ca208a82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1F41721-8BA7-426A-8F1E-0C7B8587C63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4439154-81CD-4E1E-A26E-08A94ECF54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84B34AF-550D-4C92-BB3A-AE8B9AB4904C}">
  <ds:schemaRefs>
    <ds:schemaRef ds:uri="http://schemas.openxmlformats.org/package/2006/metadata/core-properties"/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NTC_A</Template>
  <TotalTime>8201</TotalTime>
  <Words>1515</Words>
  <Application>Microsoft Office PowerPoint</Application>
  <PresentationFormat>如螢幕大小 (4:3)</PresentationFormat>
  <Paragraphs>184</Paragraphs>
  <Slides>28</Slides>
  <Notes>2</Notes>
  <HiddenSlides>16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6" baseType="lpstr">
      <vt:lpstr>微軟正黑體</vt:lpstr>
      <vt:lpstr>標楷體</vt:lpstr>
      <vt:lpstr>Arial</vt:lpstr>
      <vt:lpstr>Calibri</vt:lpstr>
      <vt:lpstr>Segoe UI</vt:lpstr>
      <vt:lpstr>Times New Roman</vt:lpstr>
      <vt:lpstr>Wingdings</vt:lpstr>
      <vt:lpstr>Office Theme</vt:lpstr>
      <vt:lpstr>PowerPoint 簡報</vt:lpstr>
      <vt:lpstr>PowerPoint 簡報</vt:lpstr>
      <vt:lpstr>PowerPoint 簡報</vt:lpstr>
      <vt:lpstr>Runcard</vt:lpstr>
      <vt:lpstr>Runcard</vt:lpstr>
      <vt:lpstr>PowerPoint 簡報</vt:lpstr>
      <vt:lpstr>PowerPoint 簡報</vt:lpstr>
      <vt:lpstr>PowerPoint 簡報</vt:lpstr>
      <vt:lpstr>產品確認 : 量測C1到C6厚度， C1/C6 OOS </vt:lpstr>
      <vt:lpstr>OCAP</vt:lpstr>
      <vt:lpstr>PowerPoint 簡報</vt:lpstr>
      <vt:lpstr>PowerPoint 簡報</vt:lpstr>
      <vt:lpstr>PowerPoint 簡報</vt:lpstr>
      <vt:lpstr>Summary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nuvoton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AD10 YHChang8</dc:creator>
  <cp:lastModifiedBy>S220 CHHuan8</cp:lastModifiedBy>
  <cp:revision>236</cp:revision>
  <cp:lastPrinted>2020-06-01T03:58:51Z</cp:lastPrinted>
  <dcterms:created xsi:type="dcterms:W3CDTF">2012-03-21T02:57:47Z</dcterms:created>
  <dcterms:modified xsi:type="dcterms:W3CDTF">2024-11-17T11:28:12Z</dcterms:modified>
</cp:coreProperties>
</file>

<file path=docProps/thumbnail.jpeg>
</file>